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16"/>
  </p:notesMasterIdLst>
  <p:sldIdLst>
    <p:sldId id="262" r:id="rId5"/>
    <p:sldId id="293" r:id="rId6"/>
    <p:sldId id="296" r:id="rId7"/>
    <p:sldId id="295" r:id="rId8"/>
    <p:sldId id="287" r:id="rId9"/>
    <p:sldId id="288" r:id="rId10"/>
    <p:sldId id="271" r:id="rId11"/>
    <p:sldId id="265" r:id="rId12"/>
    <p:sldId id="292" r:id="rId13"/>
    <p:sldId id="285" r:id="rId14"/>
    <p:sldId id="286" r:id="rId1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36"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36"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36"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36"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36"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36"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36"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36"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3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7600"/>
    <a:srgbClr val="A3AFEC"/>
    <a:srgbClr val="7981AC"/>
    <a:srgbClr val="9199CB"/>
    <a:srgbClr val="B8C2FF"/>
    <a:srgbClr val="FFC9C2"/>
    <a:srgbClr val="005A8B"/>
    <a:srgbClr val="005389"/>
    <a:srgbClr val="73737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05B47A-F89E-4583-812B-430B25ED3E35}" v="59" dt="2020-04-22T18:36:13.5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3"/>
    <p:restoredTop sz="94330" autoAdjust="0"/>
  </p:normalViewPr>
  <p:slideViewPr>
    <p:cSldViewPr>
      <p:cViewPr varScale="1">
        <p:scale>
          <a:sx n="65" d="100"/>
          <a:sy n="65" d="100"/>
        </p:scale>
        <p:origin x="132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ian Torres-Ardila" userId="7960cb61-368a-48eb-88d2-103986c14e7d" providerId="ADAL" clId="{01095292-D1AD-4EA4-8877-79A99AF4101B}"/>
    <pc:docChg chg="undo custSel mod addSld modSld">
      <pc:chgData name="Fabian Torres-Ardila" userId="7960cb61-368a-48eb-88d2-103986c14e7d" providerId="ADAL" clId="{01095292-D1AD-4EA4-8877-79A99AF4101B}" dt="2020-04-22T16:30:58.895" v="469" actId="20577"/>
      <pc:docMkLst>
        <pc:docMk/>
      </pc:docMkLst>
      <pc:sldChg chg="addSp delSp modSp new mod setBg modNotesTx">
        <pc:chgData name="Fabian Torres-Ardila" userId="7960cb61-368a-48eb-88d2-103986c14e7d" providerId="ADAL" clId="{01095292-D1AD-4EA4-8877-79A99AF4101B}" dt="2020-04-22T16:30:58.895" v="469" actId="20577"/>
        <pc:sldMkLst>
          <pc:docMk/>
          <pc:sldMk cId="980308114" sldId="287"/>
        </pc:sldMkLst>
        <pc:spChg chg="mod">
          <ac:chgData name="Fabian Torres-Ardila" userId="7960cb61-368a-48eb-88d2-103986c14e7d" providerId="ADAL" clId="{01095292-D1AD-4EA4-8877-79A99AF4101B}" dt="2020-04-22T15:34:47.283" v="68" actId="26606"/>
          <ac:spMkLst>
            <pc:docMk/>
            <pc:sldMk cId="980308114" sldId="287"/>
            <ac:spMk id="2" creationId="{C71A6A1B-5D2B-4253-B892-58F2C0701379}"/>
          </ac:spMkLst>
        </pc:spChg>
        <pc:spChg chg="add del mod">
          <ac:chgData name="Fabian Torres-Ardila" userId="7960cb61-368a-48eb-88d2-103986c14e7d" providerId="ADAL" clId="{01095292-D1AD-4EA4-8877-79A99AF4101B}" dt="2020-04-22T15:34:01.749" v="41" actId="47"/>
          <ac:spMkLst>
            <pc:docMk/>
            <pc:sldMk cId="980308114" sldId="287"/>
            <ac:spMk id="3" creationId="{268B68ED-2A98-4CB4-8C2B-CA901ECE2066}"/>
          </ac:spMkLst>
        </pc:spChg>
        <pc:spChg chg="add del">
          <ac:chgData name="Fabian Torres-Ardila" userId="7960cb61-368a-48eb-88d2-103986c14e7d" providerId="ADAL" clId="{01095292-D1AD-4EA4-8877-79A99AF4101B}" dt="2020-04-22T15:33:39.724" v="37" actId="26606"/>
          <ac:spMkLst>
            <pc:docMk/>
            <pc:sldMk cId="980308114" sldId="287"/>
            <ac:spMk id="11" creationId="{7F57BEA8-497D-4AA8-8A18-BDCD696B25FE}"/>
          </ac:spMkLst>
        </pc:spChg>
        <pc:spChg chg="add mod">
          <ac:chgData name="Fabian Torres-Ardila" userId="7960cb61-368a-48eb-88d2-103986c14e7d" providerId="ADAL" clId="{01095292-D1AD-4EA4-8877-79A99AF4101B}" dt="2020-04-22T16:30:58.895" v="469" actId="20577"/>
          <ac:spMkLst>
            <pc:docMk/>
            <pc:sldMk cId="980308114" sldId="287"/>
            <ac:spMk id="14" creationId="{A0BF8D70-365C-473E-A4AB-0D6942CF919A}"/>
          </ac:spMkLst>
        </pc:spChg>
        <pc:spChg chg="add del">
          <ac:chgData name="Fabian Torres-Ardila" userId="7960cb61-368a-48eb-88d2-103986c14e7d" providerId="ADAL" clId="{01095292-D1AD-4EA4-8877-79A99AF4101B}" dt="2020-04-22T15:34:02.283" v="42" actId="26606"/>
          <ac:spMkLst>
            <pc:docMk/>
            <pc:sldMk cId="980308114" sldId="287"/>
            <ac:spMk id="17" creationId="{823AC064-BC96-4F32-8AE1-B2FD38754823}"/>
          </ac:spMkLst>
        </pc:spChg>
        <pc:graphicFrameChg chg="add del mod modGraphic">
          <ac:chgData name="Fabian Torres-Ardila" userId="7960cb61-368a-48eb-88d2-103986c14e7d" providerId="ADAL" clId="{01095292-D1AD-4EA4-8877-79A99AF4101B}" dt="2020-04-22T15:34:08.750" v="44" actId="478"/>
          <ac:graphicFrameMkLst>
            <pc:docMk/>
            <pc:sldMk cId="980308114" sldId="287"/>
            <ac:graphicFrameMk id="4" creationId="{C61141EE-9259-4601-9D99-F448A3BA366C}"/>
          </ac:graphicFrameMkLst>
        </pc:graphicFrameChg>
        <pc:graphicFrameChg chg="add del">
          <ac:chgData name="Fabian Torres-Ardila" userId="7960cb61-368a-48eb-88d2-103986c14e7d" providerId="ADAL" clId="{01095292-D1AD-4EA4-8877-79A99AF4101B}" dt="2020-04-22T15:34:28.823" v="62"/>
          <ac:graphicFrameMkLst>
            <pc:docMk/>
            <pc:sldMk cId="980308114" sldId="287"/>
            <ac:graphicFrameMk id="5" creationId="{5B941D8A-F79A-4C82-8BEC-6AB97DC46457}"/>
          </ac:graphicFrameMkLst>
        </pc:graphicFrameChg>
        <pc:graphicFrameChg chg="add del mod">
          <ac:chgData name="Fabian Torres-Ardila" userId="7960cb61-368a-48eb-88d2-103986c14e7d" providerId="ADAL" clId="{01095292-D1AD-4EA4-8877-79A99AF4101B}" dt="2020-04-22T15:34:39.831" v="66"/>
          <ac:graphicFrameMkLst>
            <pc:docMk/>
            <pc:sldMk cId="980308114" sldId="287"/>
            <ac:graphicFrameMk id="6" creationId="{F39EF154-4243-4387-B14C-87D7A3E34043}"/>
          </ac:graphicFrameMkLst>
        </pc:graphicFrameChg>
        <pc:graphicFrameChg chg="add mod modGraphic">
          <ac:chgData name="Fabian Torres-Ardila" userId="7960cb61-368a-48eb-88d2-103986c14e7d" providerId="ADAL" clId="{01095292-D1AD-4EA4-8877-79A99AF4101B}" dt="2020-04-22T15:50:55.383" v="79" actId="207"/>
          <ac:graphicFrameMkLst>
            <pc:docMk/>
            <pc:sldMk cId="980308114" sldId="287"/>
            <ac:graphicFrameMk id="7" creationId="{561CE828-E37A-427C-A200-199C43FCA27F}"/>
          </ac:graphicFrameMkLst>
        </pc:graphicFrameChg>
        <pc:cxnChg chg="add del">
          <ac:chgData name="Fabian Torres-Ardila" userId="7960cb61-368a-48eb-88d2-103986c14e7d" providerId="ADAL" clId="{01095292-D1AD-4EA4-8877-79A99AF4101B}" dt="2020-04-22T15:33:39.724" v="37" actId="26606"/>
          <ac:cxnSpMkLst>
            <pc:docMk/>
            <pc:sldMk cId="980308114" sldId="287"/>
            <ac:cxnSpMk id="9" creationId="{D2E961F1-4A28-4A5F-BBD4-6E400E5E6C75}"/>
          </ac:cxnSpMkLst>
        </pc:cxnChg>
        <pc:cxnChg chg="add del">
          <ac:chgData name="Fabian Torres-Ardila" userId="7960cb61-368a-48eb-88d2-103986c14e7d" providerId="ADAL" clId="{01095292-D1AD-4EA4-8877-79A99AF4101B}" dt="2020-04-22T15:33:39.724" v="37" actId="26606"/>
          <ac:cxnSpMkLst>
            <pc:docMk/>
            <pc:sldMk cId="980308114" sldId="287"/>
            <ac:cxnSpMk id="13" creationId="{A82415D3-DDE5-4D63-8CB3-23A5EC581B27}"/>
          </ac:cxnSpMkLst>
        </pc:cxnChg>
        <pc:cxnChg chg="add del">
          <ac:chgData name="Fabian Torres-Ardila" userId="7960cb61-368a-48eb-88d2-103986c14e7d" providerId="ADAL" clId="{01095292-D1AD-4EA4-8877-79A99AF4101B}" dt="2020-04-22T15:33:39.724" v="37" actId="26606"/>
          <ac:cxnSpMkLst>
            <pc:docMk/>
            <pc:sldMk cId="980308114" sldId="287"/>
            <ac:cxnSpMk id="15" creationId="{AD7193FB-6AE6-4B3B-8F89-56B55DD63B4D}"/>
          </ac:cxnSpMkLst>
        </pc:cxnChg>
        <pc:cxnChg chg="add del">
          <ac:chgData name="Fabian Torres-Ardila" userId="7960cb61-368a-48eb-88d2-103986c14e7d" providerId="ADAL" clId="{01095292-D1AD-4EA4-8877-79A99AF4101B}" dt="2020-04-22T15:34:02.283" v="42" actId="26606"/>
          <ac:cxnSpMkLst>
            <pc:docMk/>
            <pc:sldMk cId="980308114" sldId="287"/>
            <ac:cxnSpMk id="18" creationId="{7E7C77BC-7138-40B1-A15B-20F57A494629}"/>
          </ac:cxnSpMkLst>
        </pc:cxnChg>
      </pc:sldChg>
      <pc:sldChg chg="addSp delSp modSp add mod">
        <pc:chgData name="Fabian Torres-Ardila" userId="7960cb61-368a-48eb-88d2-103986c14e7d" providerId="ADAL" clId="{01095292-D1AD-4EA4-8877-79A99AF4101B}" dt="2020-04-22T16:30:17.562" v="467" actId="113"/>
        <pc:sldMkLst>
          <pc:docMk/>
          <pc:sldMk cId="3334837125" sldId="288"/>
        </pc:sldMkLst>
        <pc:spChg chg="mod">
          <ac:chgData name="Fabian Torres-Ardila" userId="7960cb61-368a-48eb-88d2-103986c14e7d" providerId="ADAL" clId="{01095292-D1AD-4EA4-8877-79A99AF4101B}" dt="2020-04-22T16:27:40.099" v="447" actId="2711"/>
          <ac:spMkLst>
            <pc:docMk/>
            <pc:sldMk cId="3334837125" sldId="288"/>
            <ac:spMk id="2" creationId="{C71A6A1B-5D2B-4253-B892-58F2C0701379}"/>
          </ac:spMkLst>
        </pc:spChg>
        <pc:spChg chg="add del mod">
          <ac:chgData name="Fabian Torres-Ardila" userId="7960cb61-368a-48eb-88d2-103986c14e7d" providerId="ADAL" clId="{01095292-D1AD-4EA4-8877-79A99AF4101B}" dt="2020-04-22T16:17:37.734" v="86"/>
          <ac:spMkLst>
            <pc:docMk/>
            <pc:sldMk cId="3334837125" sldId="288"/>
            <ac:spMk id="4" creationId="{A74F2878-A230-401A-AEF8-A01854468FAB}"/>
          </ac:spMkLst>
        </pc:spChg>
        <pc:spChg chg="add mod">
          <ac:chgData name="Fabian Torres-Ardila" userId="7960cb61-368a-48eb-88d2-103986c14e7d" providerId="ADAL" clId="{01095292-D1AD-4EA4-8877-79A99AF4101B}" dt="2020-04-22T16:28:59.099" v="456" actId="207"/>
          <ac:spMkLst>
            <pc:docMk/>
            <pc:sldMk cId="3334837125" sldId="288"/>
            <ac:spMk id="6" creationId="{CEDC7EB4-166C-4E2F-9E51-C2AF2FFB7737}"/>
          </ac:spMkLst>
        </pc:spChg>
        <pc:spChg chg="add mod">
          <ac:chgData name="Fabian Torres-Ardila" userId="7960cb61-368a-48eb-88d2-103986c14e7d" providerId="ADAL" clId="{01095292-D1AD-4EA4-8877-79A99AF4101B}" dt="2020-04-22T16:30:17.562" v="467" actId="113"/>
          <ac:spMkLst>
            <pc:docMk/>
            <pc:sldMk cId="3334837125" sldId="288"/>
            <ac:spMk id="8" creationId="{F2D5AB4E-9122-41A6-8FFE-65C79E79AE67}"/>
          </ac:spMkLst>
        </pc:spChg>
        <pc:graphicFrameChg chg="add del mod modGraphic">
          <ac:chgData name="Fabian Torres-Ardila" userId="7960cb61-368a-48eb-88d2-103986c14e7d" providerId="ADAL" clId="{01095292-D1AD-4EA4-8877-79A99AF4101B}" dt="2020-04-22T16:24:25.745" v="223" actId="478"/>
          <ac:graphicFrameMkLst>
            <pc:docMk/>
            <pc:sldMk cId="3334837125" sldId="288"/>
            <ac:graphicFrameMk id="5" creationId="{FAF333C5-9B82-4475-B8A1-580D597CA96E}"/>
          </ac:graphicFrameMkLst>
        </pc:graphicFrameChg>
        <pc:graphicFrameChg chg="del mod">
          <ac:chgData name="Fabian Torres-Ardila" userId="7960cb61-368a-48eb-88d2-103986c14e7d" providerId="ADAL" clId="{01095292-D1AD-4EA4-8877-79A99AF4101B}" dt="2020-04-22T15:51:49.887" v="82" actId="478"/>
          <ac:graphicFrameMkLst>
            <pc:docMk/>
            <pc:sldMk cId="3334837125" sldId="288"/>
            <ac:graphicFrameMk id="7" creationId="{561CE828-E37A-427C-A200-199C43FCA27F}"/>
          </ac:graphicFrameMkLst>
        </pc:graphicFrameChg>
      </pc:sldChg>
    </pc:docChg>
  </pc:docChgLst>
  <pc:docChgLst>
    <pc:chgData name="Fabian Torres-Ardila" userId="7960cb61-368a-48eb-88d2-103986c14e7d" providerId="ADAL" clId="{1D05B47A-F89E-4583-812B-430B25ED3E35}"/>
    <pc:docChg chg="custSel addSld modSld">
      <pc:chgData name="Fabian Torres-Ardila" userId="7960cb61-368a-48eb-88d2-103986c14e7d" providerId="ADAL" clId="{1D05B47A-F89E-4583-812B-430B25ED3E35}" dt="2020-04-22T18:36:24.330" v="199" actId="20577"/>
      <pc:docMkLst>
        <pc:docMk/>
      </pc:docMkLst>
      <pc:sldChg chg="addSp delSp modSp add mod">
        <pc:chgData name="Fabian Torres-Ardila" userId="7960cb61-368a-48eb-88d2-103986c14e7d" providerId="ADAL" clId="{1D05B47A-F89E-4583-812B-430B25ED3E35}" dt="2020-04-22T18:35:18.565" v="194"/>
        <pc:sldMkLst>
          <pc:docMk/>
          <pc:sldMk cId="3851362713" sldId="265"/>
        </pc:sldMkLst>
        <pc:spChg chg="add">
          <ac:chgData name="Fabian Torres-Ardila" userId="7960cb61-368a-48eb-88d2-103986c14e7d" providerId="ADAL" clId="{1D05B47A-F89E-4583-812B-430B25ED3E35}" dt="2020-04-22T18:35:18.565" v="194"/>
          <ac:spMkLst>
            <pc:docMk/>
            <pc:sldMk cId="3851362713" sldId="265"/>
            <ac:spMk id="5" creationId="{4E5607C7-681C-4A2A-A5F6-2F60064975E9}"/>
          </ac:spMkLst>
        </pc:spChg>
        <pc:spChg chg="del mod">
          <ac:chgData name="Fabian Torres-Ardila" userId="7960cb61-368a-48eb-88d2-103986c14e7d" providerId="ADAL" clId="{1D05B47A-F89E-4583-812B-430B25ED3E35}" dt="2020-04-22T18:35:02.393" v="193" actId="478"/>
          <ac:spMkLst>
            <pc:docMk/>
            <pc:sldMk cId="3851362713" sldId="265"/>
            <ac:spMk id="6" creationId="{00000000-0000-0000-0000-000000000000}"/>
          </ac:spMkLst>
        </pc:spChg>
        <pc:graphicFrameChg chg="mod">
          <ac:chgData name="Fabian Torres-Ardila" userId="7960cb61-368a-48eb-88d2-103986c14e7d" providerId="ADAL" clId="{1D05B47A-F89E-4583-812B-430B25ED3E35}" dt="2020-04-22T18:34:55.017" v="191" actId="14100"/>
          <ac:graphicFrameMkLst>
            <pc:docMk/>
            <pc:sldMk cId="3851362713" sldId="265"/>
            <ac:graphicFrameMk id="11" creationId="{00000000-0000-0000-0000-000000000000}"/>
          </ac:graphicFrameMkLst>
        </pc:graphicFrameChg>
      </pc:sldChg>
      <pc:sldChg chg="modNotesTx">
        <pc:chgData name="Fabian Torres-Ardila" userId="7960cb61-368a-48eb-88d2-103986c14e7d" providerId="ADAL" clId="{1D05B47A-F89E-4583-812B-430B25ED3E35}" dt="2020-04-22T18:36:24.330" v="199" actId="20577"/>
        <pc:sldMkLst>
          <pc:docMk/>
          <pc:sldMk cId="2830804297" sldId="271"/>
        </pc:sldMkLst>
      </pc:sldChg>
      <pc:sldChg chg="modNotesTx">
        <pc:chgData name="Fabian Torres-Ardila" userId="7960cb61-368a-48eb-88d2-103986c14e7d" providerId="ADAL" clId="{1D05B47A-F89E-4583-812B-430B25ED3E35}" dt="2020-04-22T18:33:38.415" v="184" actId="5793"/>
        <pc:sldMkLst>
          <pc:docMk/>
          <pc:sldMk cId="1412814437" sldId="286"/>
        </pc:sldMkLst>
      </pc:sldChg>
      <pc:sldChg chg="modSp add mod">
        <pc:chgData name="Fabian Torres-Ardila" userId="7960cb61-368a-48eb-88d2-103986c14e7d" providerId="ADAL" clId="{1D05B47A-F89E-4583-812B-430B25ED3E35}" dt="2020-04-22T18:35:46.035" v="197" actId="1076"/>
        <pc:sldMkLst>
          <pc:docMk/>
          <pc:sldMk cId="3852882147" sldId="292"/>
        </pc:sldMkLst>
        <pc:spChg chg="mod">
          <ac:chgData name="Fabian Torres-Ardila" userId="7960cb61-368a-48eb-88d2-103986c14e7d" providerId="ADAL" clId="{1D05B47A-F89E-4583-812B-430B25ED3E35}" dt="2020-04-22T18:35:46.035" v="197" actId="1076"/>
          <ac:spMkLst>
            <pc:docMk/>
            <pc:sldMk cId="3852882147" sldId="292"/>
            <ac:spMk id="6" creationId="{00000000-0000-0000-0000-000000000000}"/>
          </ac:spMkLst>
        </pc:spChg>
        <pc:graphicFrameChg chg="mod">
          <ac:chgData name="Fabian Torres-Ardila" userId="7960cb61-368a-48eb-88d2-103986c14e7d" providerId="ADAL" clId="{1D05B47A-F89E-4583-812B-430B25ED3E35}" dt="2020-04-22T18:34:49.919" v="190" actId="2711"/>
          <ac:graphicFrameMkLst>
            <pc:docMk/>
            <pc:sldMk cId="3852882147" sldId="292"/>
            <ac:graphicFrameMk id="7"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G:\Fabian\Gaston%20Institute\COVID-19%20Projects\Data%20April%2022%20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Fabian\Gaston%20Institute\COVID-19%20Projects\Data%20April%2022%20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liveumb-my.sharepoint.com/personal/fabian_torres-ardila_umb_edu/Documents/Latino%20Wage/Wages%2001-25-20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hillip.granberry\Documents\Gaston\Demographics\2020\shool%20reques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hillip.granberry\Documents\Gaston\Demographics\2020\shool%20reques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H:\Fabian\Gaston%20Institute\ELL-DART%20ELL\ELL_Information_2019_Graph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H:\Fabian\Gaston%20Institute\ELL-DART%20ELL\ELL_Information_2019_Graph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Franklin Gothic Demi Cond" panose="020B0706030402020204" pitchFamily="34" charset="0"/>
                <a:ea typeface="+mn-ea"/>
                <a:cs typeface="+mn-cs"/>
              </a:defRPr>
            </a:pPr>
            <a:r>
              <a:rPr lang="en-US" sz="1600" dirty="0"/>
              <a:t>Cases by Race/Ethnicity</a:t>
            </a:r>
          </a:p>
          <a:p>
            <a:pPr>
              <a:defRPr sz="1600"/>
            </a:pPr>
            <a:r>
              <a:rPr lang="en-US" sz="1600" dirty="0"/>
              <a:t> (n=41,199)</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Franklin Gothic Demi Cond" panose="020B0706030402020204" pitchFamily="34" charset="0"/>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950-4533-8965-89243D58A68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950-4533-8965-89243D58A68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950-4533-8965-89243D58A68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950-4533-8965-89243D58A68D}"/>
              </c:ext>
            </c:extLst>
          </c:dPt>
          <c:dPt>
            <c:idx val="4"/>
            <c:bubble3D val="0"/>
            <c:spPr>
              <a:solidFill>
                <a:srgbClr val="92D050"/>
              </a:solidFill>
              <a:ln w="19050">
                <a:solidFill>
                  <a:schemeClr val="lt1"/>
                </a:solidFill>
              </a:ln>
              <a:effectLst/>
            </c:spPr>
            <c:extLst>
              <c:ext xmlns:c16="http://schemas.microsoft.com/office/drawing/2014/chart" uri="{C3380CC4-5D6E-409C-BE32-E72D297353CC}">
                <c16:uniqueId val="{00000009-7950-4533-8965-89243D58A68D}"/>
              </c:ext>
            </c:extLst>
          </c:dPt>
          <c:dPt>
            <c:idx val="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B-7950-4533-8965-89243D58A68D}"/>
              </c:ext>
            </c:extLst>
          </c:dPt>
          <c:dLbls>
            <c:dLbl>
              <c:idx val="0"/>
              <c:layout>
                <c:manualLayout>
                  <c:x val="-5.7570033215344645E-2"/>
                  <c:y val="0.12250756067703919"/>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950-4533-8965-89243D58A68D}"/>
                </c:ext>
              </c:extLst>
            </c:dLbl>
            <c:dLbl>
              <c:idx val="2"/>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Franklin Gothic Demi Cond" panose="020B0706030402020204" pitchFamily="34" charset="0"/>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5-7950-4533-8965-89243D58A68D}"/>
                </c:ext>
              </c:extLst>
            </c:dLbl>
            <c:dLbl>
              <c:idx val="5"/>
              <c:layout>
                <c:manualLayout>
                  <c:x val="0.14859446227339046"/>
                  <c:y val="-3.190002753876587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7950-4533-8965-89243D58A68D}"/>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Sheet1!$B$3:$B$8</c:f>
              <c:strCache>
                <c:ptCount val="6"/>
                <c:pt idx="0">
                  <c:v>Hispanic</c:v>
                </c:pt>
                <c:pt idx="1">
                  <c:v> Asian</c:v>
                </c:pt>
                <c:pt idx="2">
                  <c:v> Black/African American</c:v>
                </c:pt>
                <c:pt idx="3">
                  <c:v>Other</c:v>
                </c:pt>
                <c:pt idx="4">
                  <c:v>Non-Hispanic White</c:v>
                </c:pt>
                <c:pt idx="5">
                  <c:v>Unknown/Missing</c:v>
                </c:pt>
              </c:strCache>
            </c:strRef>
          </c:cat>
          <c:val>
            <c:numRef>
              <c:f>Sheet1!$G$3:$G$8</c:f>
              <c:numCache>
                <c:formatCode>0</c:formatCode>
                <c:ptCount val="6"/>
                <c:pt idx="0">
                  <c:v>4325.8950000000004</c:v>
                </c:pt>
                <c:pt idx="1">
                  <c:v>576.78599999999994</c:v>
                </c:pt>
                <c:pt idx="2">
                  <c:v>2801.5320000000002</c:v>
                </c:pt>
                <c:pt idx="3">
                  <c:v>1359.5669999999998</c:v>
                </c:pt>
                <c:pt idx="4">
                  <c:v>8610.5910000000003</c:v>
                </c:pt>
                <c:pt idx="5">
                  <c:v>23524.629000000001</c:v>
                </c:pt>
              </c:numCache>
            </c:numRef>
          </c:val>
          <c:extLst>
            <c:ext xmlns:c16="http://schemas.microsoft.com/office/drawing/2014/chart" uri="{C3380CC4-5D6E-409C-BE32-E72D297353CC}">
              <c16:uniqueId val="{0000000C-7950-4533-8965-89243D58A68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Franklin Gothic Demi Cond" panose="020B07060304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Franklin Gothic Demi Cond" panose="020B07060304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Franklin Gothic Demi Cond" panose="020B0706030402020204" pitchFamily="34" charset="0"/>
                <a:ea typeface="+mn-ea"/>
                <a:cs typeface="+mn-cs"/>
              </a:defRPr>
            </a:pPr>
            <a:r>
              <a:rPr lang="en-US" sz="1600" dirty="0"/>
              <a:t>Cases by Race/Ethnicity - minus</a:t>
            </a:r>
            <a:r>
              <a:rPr lang="en-US" sz="1600" baseline="0" dirty="0"/>
              <a:t> unknown (n=17,674)</a:t>
            </a:r>
            <a:endParaRPr lang="en-US" sz="1600" dirty="0"/>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Franklin Gothic Demi Cond" panose="020B0706030402020204" pitchFamily="34" charset="0"/>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1C4-487F-B804-8989585A5AC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1C4-487F-B804-8989585A5AC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1C4-487F-B804-8989585A5AC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1C4-487F-B804-8989585A5ACA}"/>
              </c:ext>
            </c:extLst>
          </c:dPt>
          <c:dPt>
            <c:idx val="4"/>
            <c:bubble3D val="0"/>
            <c:spPr>
              <a:solidFill>
                <a:srgbClr val="92D050"/>
              </a:solidFill>
              <a:ln w="19050">
                <a:solidFill>
                  <a:schemeClr val="lt1"/>
                </a:solidFill>
              </a:ln>
              <a:effectLst/>
            </c:spPr>
            <c:extLst>
              <c:ext xmlns:c16="http://schemas.microsoft.com/office/drawing/2014/chart" uri="{C3380CC4-5D6E-409C-BE32-E72D297353CC}">
                <c16:uniqueId val="{00000009-D1C4-487F-B804-8989585A5ACA}"/>
              </c:ext>
            </c:extLst>
          </c:dPt>
          <c:dLbls>
            <c:dLbl>
              <c:idx val="0"/>
              <c:layout>
                <c:manualLayout>
                  <c:x val="-0.10227812303321715"/>
                  <c:y val="0.12460601847968074"/>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1C4-487F-B804-8989585A5ACA}"/>
                </c:ext>
              </c:extLst>
            </c:dLbl>
            <c:dLbl>
              <c:idx val="2"/>
              <c:layout>
                <c:manualLayout>
                  <c:x val="-0.10325668497390288"/>
                  <c:y val="-8.3896841756248772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D1C4-487F-B804-8989585A5ACA}"/>
                </c:ext>
              </c:extLst>
            </c:dLbl>
            <c:dLbl>
              <c:idx val="3"/>
              <c:layout>
                <c:manualLayout>
                  <c:x val="-1.635440924769388E-2"/>
                  <c:y val="-8.7391480185079667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D1C4-487F-B804-8989585A5ACA}"/>
                </c:ext>
              </c:extLst>
            </c:dLbl>
            <c:dLbl>
              <c:idx val="4"/>
              <c:layout>
                <c:manualLayout>
                  <c:x val="0.14349399932199047"/>
                  <c:y val="-1.3701968209835855E-2"/>
                </c:manualLayout>
              </c:layout>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D1C4-487F-B804-8989585A5ACA}"/>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Franklin Gothic Demi Cond" panose="020B070603040202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Sheet1!$B$3:$B$7</c:f>
              <c:strCache>
                <c:ptCount val="5"/>
                <c:pt idx="0">
                  <c:v>Hispanic</c:v>
                </c:pt>
                <c:pt idx="1">
                  <c:v> Asian</c:v>
                </c:pt>
                <c:pt idx="2">
                  <c:v> Black/African American</c:v>
                </c:pt>
                <c:pt idx="3">
                  <c:v>Other</c:v>
                </c:pt>
                <c:pt idx="4">
                  <c:v>Non-Hispanic White</c:v>
                </c:pt>
              </c:strCache>
            </c:strRef>
          </c:cat>
          <c:val>
            <c:numRef>
              <c:f>Sheet1!$H$3:$H$7</c:f>
              <c:numCache>
                <c:formatCode>0</c:formatCode>
                <c:ptCount val="5"/>
                <c:pt idx="0">
                  <c:v>4325.8950000000004</c:v>
                </c:pt>
                <c:pt idx="1">
                  <c:v>576.78599999999994</c:v>
                </c:pt>
                <c:pt idx="2">
                  <c:v>2801.5320000000002</c:v>
                </c:pt>
                <c:pt idx="3">
                  <c:v>1359.5669999999998</c:v>
                </c:pt>
                <c:pt idx="4">
                  <c:v>8610.5910000000003</c:v>
                </c:pt>
              </c:numCache>
            </c:numRef>
          </c:val>
          <c:extLst>
            <c:ext xmlns:c16="http://schemas.microsoft.com/office/drawing/2014/chart" uri="{C3380CC4-5D6E-409C-BE32-E72D297353CC}">
              <c16:uniqueId val="{0000000A-D1C4-487F-B804-8989585A5AC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Franklin Gothic Demi Cond" panose="020B07060304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Franklin Gothic Demi Cond" panose="020B07060304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00" b="0" i="0" u="none" strike="noStrike" kern="1200" spc="0" baseline="0">
                <a:solidFill>
                  <a:schemeClr val="tx1"/>
                </a:solidFill>
                <a:latin typeface="Franklin Gothic Heavy" panose="020B0903020102020204" pitchFamily="34" charset="0"/>
                <a:ea typeface="+mn-ea"/>
                <a:cs typeface="+mn-cs"/>
              </a:defRPr>
            </a:pPr>
            <a:endParaRPr lang="en-US" sz="1200" dirty="0">
              <a:solidFill>
                <a:schemeClr val="tx1"/>
              </a:solidFill>
              <a:latin typeface="Franklin Gothic Heavy" panose="020B0903020102020204" pitchFamily="34" charset="0"/>
            </a:endParaRPr>
          </a:p>
        </c:rich>
      </c:tx>
      <c:layout/>
      <c:overlay val="0"/>
      <c:spPr>
        <a:noFill/>
        <a:ln>
          <a:noFill/>
        </a:ln>
        <a:effectLst/>
      </c:spPr>
      <c:txPr>
        <a:bodyPr rot="0" spcFirstLastPara="1" vertOverflow="ellipsis" vert="horz" wrap="square" anchor="ctr" anchorCtr="1"/>
        <a:lstStyle/>
        <a:p>
          <a:pPr algn="l">
            <a:defRPr sz="1800" b="0" i="0" u="none" strike="noStrike" kern="1200" spc="0" baseline="0">
              <a:solidFill>
                <a:schemeClr val="tx1"/>
              </a:solidFill>
              <a:latin typeface="Franklin Gothic Heavy" panose="020B0903020102020204" pitchFamily="34" charset="0"/>
              <a:ea typeface="+mn-ea"/>
              <a:cs typeface="+mn-cs"/>
            </a:defRPr>
          </a:pPr>
          <a:endParaRPr lang="en-US"/>
        </a:p>
      </c:txPr>
    </c:title>
    <c:autoTitleDeleted val="0"/>
    <c:plotArea>
      <c:layout>
        <c:manualLayout>
          <c:layoutTarget val="inner"/>
          <c:xMode val="edge"/>
          <c:yMode val="edge"/>
          <c:x val="0.25941667268655638"/>
          <c:y val="0"/>
          <c:w val="0.69164778560516815"/>
          <c:h val="0.99624724604983228"/>
        </c:manualLayout>
      </c:layout>
      <c:barChart>
        <c:barDir val="bar"/>
        <c:grouping val="clustered"/>
        <c:varyColors val="0"/>
        <c:ser>
          <c:idx val="0"/>
          <c:order val="0"/>
          <c:tx>
            <c:strRef>
              <c:f>'2013-2017'!$B$118</c:f>
              <c:strCache>
                <c:ptCount val="1"/>
                <c:pt idx="0">
                  <c:v>Latino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'2013-2017'!$A$119:$A$153</c:f>
              <c:strCache>
                <c:ptCount val="35"/>
                <c:pt idx="0">
                  <c:v>Management</c:v>
                </c:pt>
                <c:pt idx="1">
                  <c:v>Health Care Practitioners &amp; Technical</c:v>
                </c:pt>
                <c:pt idx="2">
                  <c:v>Business &amp; Financial Operations</c:v>
                </c:pt>
                <c:pt idx="3">
                  <c:v>Education, Training &amp; Library</c:v>
                </c:pt>
                <c:pt idx="4">
                  <c:v>Sales</c:v>
                </c:pt>
                <c:pt idx="5">
                  <c:v>Office &amp; Administrative Support</c:v>
                </c:pt>
                <c:pt idx="6">
                  <c:v>Installation, Maintenance, &amp; Repair</c:v>
                </c:pt>
                <c:pt idx="7">
                  <c:v>Health Care Support</c:v>
                </c:pt>
                <c:pt idx="8">
                  <c:v>Personal Care &amp; Service</c:v>
                </c:pt>
                <c:pt idx="9">
                  <c:v>Transportation &amp; Material Moving</c:v>
                </c:pt>
                <c:pt idx="10">
                  <c:v>Construction</c:v>
                </c:pt>
                <c:pt idx="11">
                  <c:v>Production</c:v>
                </c:pt>
                <c:pt idx="12">
                  <c:v>Food Preparation &amp; Serving</c:v>
                </c:pt>
                <c:pt idx="13">
                  <c:v>Building &amp; Grounds, Cleaning &amp; Maintenance</c:v>
                </c:pt>
                <c:pt idx="26">
                  <c:v>Community &amp; Social Service</c:v>
                </c:pt>
                <c:pt idx="27">
                  <c:v>Computer &amp; Mathematical</c:v>
                </c:pt>
                <c:pt idx="28">
                  <c:v>Protective Service</c:v>
                </c:pt>
                <c:pt idx="29">
                  <c:v>Arts, Design, Entertainment, Sports, &amp; Media</c:v>
                </c:pt>
                <c:pt idx="30">
                  <c:v>Life, Physical &amp; Social Science</c:v>
                </c:pt>
                <c:pt idx="31">
                  <c:v>Architecture and Engineering</c:v>
                </c:pt>
                <c:pt idx="32">
                  <c:v>Legal</c:v>
                </c:pt>
                <c:pt idx="33">
                  <c:v>Farming, Fishing &amp; Forestry</c:v>
                </c:pt>
                <c:pt idx="34">
                  <c:v>Extraction</c:v>
                </c:pt>
              </c:strCache>
            </c:strRef>
          </c:cat>
          <c:val>
            <c:numRef>
              <c:f>'2013-2017'!$B$119:$B$132</c:f>
              <c:numCache>
                <c:formatCode>0.0%</c:formatCode>
                <c:ptCount val="14"/>
                <c:pt idx="0">
                  <c:v>5.8598345647911283E-2</c:v>
                </c:pt>
                <c:pt idx="1">
                  <c:v>3.1988468880260745E-2</c:v>
                </c:pt>
                <c:pt idx="2">
                  <c:v>2.791362048591723E-2</c:v>
                </c:pt>
                <c:pt idx="3">
                  <c:v>4.0397875572984979E-2</c:v>
                </c:pt>
                <c:pt idx="4">
                  <c:v>7.7318235530911966E-2</c:v>
                </c:pt>
                <c:pt idx="5">
                  <c:v>0.10615382617616123</c:v>
                </c:pt>
                <c:pt idx="6">
                  <c:v>2.0628757677674039E-2</c:v>
                </c:pt>
                <c:pt idx="7">
                  <c:v>4.2098975444428574E-2</c:v>
                </c:pt>
                <c:pt idx="8">
                  <c:v>5.4596216026698181E-2</c:v>
                </c:pt>
                <c:pt idx="9">
                  <c:v>7.238894155228609E-2</c:v>
                </c:pt>
                <c:pt idx="10">
                  <c:v>7.1360490332298826E-2</c:v>
                </c:pt>
                <c:pt idx="11">
                  <c:v>7.7738965575452221E-2</c:v>
                </c:pt>
                <c:pt idx="12">
                  <c:v>0.10616940877040346</c:v>
                </c:pt>
                <c:pt idx="13">
                  <c:v>0.11818878312924463</c:v>
                </c:pt>
              </c:numCache>
            </c:numRef>
          </c:val>
          <c:extLst>
            <c:ext xmlns:c16="http://schemas.microsoft.com/office/drawing/2014/chart" uri="{C3380CC4-5D6E-409C-BE32-E72D297353CC}">
              <c16:uniqueId val="{00000000-050D-442D-8742-3711B2A99035}"/>
            </c:ext>
          </c:extLst>
        </c:ser>
        <c:ser>
          <c:idx val="1"/>
          <c:order val="1"/>
          <c:tx>
            <c:strRef>
              <c:f>'2013-2017'!$C$118</c:f>
              <c:strCache>
                <c:ptCount val="1"/>
                <c:pt idx="0">
                  <c:v>Non Latino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'2013-2017'!$A$119:$A$153</c:f>
              <c:strCache>
                <c:ptCount val="35"/>
                <c:pt idx="0">
                  <c:v>Management</c:v>
                </c:pt>
                <c:pt idx="1">
                  <c:v>Health Care Practitioners &amp; Technical</c:v>
                </c:pt>
                <c:pt idx="2">
                  <c:v>Business &amp; Financial Operations</c:v>
                </c:pt>
                <c:pt idx="3">
                  <c:v>Education, Training &amp; Library</c:v>
                </c:pt>
                <c:pt idx="4">
                  <c:v>Sales</c:v>
                </c:pt>
                <c:pt idx="5">
                  <c:v>Office &amp; Administrative Support</c:v>
                </c:pt>
                <c:pt idx="6">
                  <c:v>Installation, Maintenance, &amp; Repair</c:v>
                </c:pt>
                <c:pt idx="7">
                  <c:v>Health Care Support</c:v>
                </c:pt>
                <c:pt idx="8">
                  <c:v>Personal Care &amp; Service</c:v>
                </c:pt>
                <c:pt idx="9">
                  <c:v>Transportation &amp; Material Moving</c:v>
                </c:pt>
                <c:pt idx="10">
                  <c:v>Construction</c:v>
                </c:pt>
                <c:pt idx="11">
                  <c:v>Production</c:v>
                </c:pt>
                <c:pt idx="12">
                  <c:v>Food Preparation &amp; Serving</c:v>
                </c:pt>
                <c:pt idx="13">
                  <c:v>Building &amp; Grounds, Cleaning &amp; Maintenance</c:v>
                </c:pt>
                <c:pt idx="26">
                  <c:v>Community &amp; Social Service</c:v>
                </c:pt>
                <c:pt idx="27">
                  <c:v>Computer &amp; Mathematical</c:v>
                </c:pt>
                <c:pt idx="28">
                  <c:v>Protective Service</c:v>
                </c:pt>
                <c:pt idx="29">
                  <c:v>Arts, Design, Entertainment, Sports, &amp; Media</c:v>
                </c:pt>
                <c:pt idx="30">
                  <c:v>Life, Physical &amp; Social Science</c:v>
                </c:pt>
                <c:pt idx="31">
                  <c:v>Architecture and Engineering</c:v>
                </c:pt>
                <c:pt idx="32">
                  <c:v>Legal</c:v>
                </c:pt>
                <c:pt idx="33">
                  <c:v>Farming, Fishing &amp; Forestry</c:v>
                </c:pt>
                <c:pt idx="34">
                  <c:v>Extraction</c:v>
                </c:pt>
              </c:strCache>
            </c:strRef>
          </c:cat>
          <c:val>
            <c:numRef>
              <c:f>'2013-2017'!$C$119:$C$132</c:f>
              <c:numCache>
                <c:formatCode>0.0%</c:formatCode>
                <c:ptCount val="14"/>
                <c:pt idx="0">
                  <c:v>0.12342707603612624</c:v>
                </c:pt>
                <c:pt idx="1">
                  <c:v>6.9817868096935215E-2</c:v>
                </c:pt>
                <c:pt idx="2">
                  <c:v>6.3924651633861296E-2</c:v>
                </c:pt>
                <c:pt idx="3">
                  <c:v>7.6084978284788884E-2</c:v>
                </c:pt>
                <c:pt idx="4">
                  <c:v>9.8927617878697513E-2</c:v>
                </c:pt>
                <c:pt idx="5">
                  <c:v>0.1201622909499838</c:v>
                </c:pt>
                <c:pt idx="6">
                  <c:v>2.2564214890229785E-2</c:v>
                </c:pt>
                <c:pt idx="7">
                  <c:v>2.517955519737821E-2</c:v>
                </c:pt>
                <c:pt idx="8">
                  <c:v>3.6823582827837105E-2</c:v>
                </c:pt>
                <c:pt idx="9">
                  <c:v>4.1974759140280711E-2</c:v>
                </c:pt>
                <c:pt idx="10">
                  <c:v>3.9441477490065158E-2</c:v>
                </c:pt>
                <c:pt idx="11">
                  <c:v>3.79155696243757E-2</c:v>
                </c:pt>
                <c:pt idx="12">
                  <c:v>4.9222103089939483E-2</c:v>
                </c:pt>
                <c:pt idx="13">
                  <c:v>2.4149830805905412E-2</c:v>
                </c:pt>
              </c:numCache>
            </c:numRef>
          </c:val>
          <c:extLst>
            <c:ext xmlns:c16="http://schemas.microsoft.com/office/drawing/2014/chart" uri="{C3380CC4-5D6E-409C-BE32-E72D297353CC}">
              <c16:uniqueId val="{00000001-050D-442D-8742-3711B2A99035}"/>
            </c:ext>
          </c:extLst>
        </c:ser>
        <c:dLbls>
          <c:dLblPos val="inEnd"/>
          <c:showLegendKey val="0"/>
          <c:showVal val="1"/>
          <c:showCatName val="0"/>
          <c:showSerName val="0"/>
          <c:showPercent val="0"/>
          <c:showBubbleSize val="0"/>
        </c:dLbls>
        <c:gapWidth val="31"/>
        <c:overlap val="-12"/>
        <c:axId val="36720640"/>
        <c:axId val="36982720"/>
      </c:barChart>
      <c:catAx>
        <c:axId val="36720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Franklin Gothic Demi Cond" panose="020B0706030402020204" pitchFamily="34" charset="0"/>
                <a:ea typeface="+mn-ea"/>
                <a:cs typeface="+mn-cs"/>
              </a:defRPr>
            </a:pPr>
            <a:endParaRPr lang="en-US"/>
          </a:p>
        </c:txPr>
        <c:crossAx val="36982720"/>
        <c:crosses val="autoZero"/>
        <c:auto val="1"/>
        <c:lblAlgn val="ctr"/>
        <c:lblOffset val="100"/>
        <c:noMultiLvlLbl val="0"/>
      </c:catAx>
      <c:valAx>
        <c:axId val="36982720"/>
        <c:scaling>
          <c:orientation val="minMax"/>
          <c:max val="0.13"/>
          <c:min val="0"/>
        </c:scaling>
        <c:delete val="1"/>
        <c:axPos val="b"/>
        <c:numFmt formatCode="0.0%" sourceLinked="1"/>
        <c:majorTickMark val="none"/>
        <c:minorTickMark val="none"/>
        <c:tickLblPos val="nextTo"/>
        <c:crossAx val="36720640"/>
        <c:crosses val="autoZero"/>
        <c:crossBetween val="between"/>
      </c:valAx>
      <c:spPr>
        <a:noFill/>
        <a:ln>
          <a:noFill/>
          <a:prstDash val="dashDot"/>
        </a:ln>
        <a:effectLst/>
      </c:spPr>
    </c:plotArea>
    <c:legend>
      <c:legendPos val="l"/>
      <c:layout>
        <c:manualLayout>
          <c:xMode val="edge"/>
          <c:yMode val="edge"/>
          <c:x val="0.82978746573615503"/>
          <c:y val="0.73069438022703292"/>
          <c:w val="0.17021253426384494"/>
          <c:h val="0.14210252718682209"/>
        </c:manualLayout>
      </c:layout>
      <c:overlay val="0"/>
      <c:spPr>
        <a:solidFill>
          <a:schemeClr val="accent1">
            <a:lumMod val="20000"/>
            <a:lumOff val="80000"/>
          </a:schemeClr>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Franklin Gothic Heavy" panose="020B09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Sheet1!$L$2:$L$11</c:f>
              <c:strCache>
                <c:ptCount val="10"/>
                <c:pt idx="0">
                  <c:v>Lawrence 79,841</c:v>
                </c:pt>
                <c:pt idx="1">
                  <c:v>Chelsea-39,852</c:v>
                </c:pt>
                <c:pt idx="2">
                  <c:v>Holyoke-39,852</c:v>
                </c:pt>
                <c:pt idx="3">
                  <c:v>Springfield-154-596</c:v>
                </c:pt>
                <c:pt idx="4">
                  <c:v>Lynn-93,617</c:v>
                </c:pt>
                <c:pt idx="5">
                  <c:v>Revere-53,966</c:v>
                </c:pt>
                <c:pt idx="6">
                  <c:v>Worcester-185,195</c:v>
                </c:pt>
                <c:pt idx="7">
                  <c:v>New Bedford-95,117</c:v>
                </c:pt>
                <c:pt idx="8">
                  <c:v>Boston-679,413</c:v>
                </c:pt>
                <c:pt idx="9">
                  <c:v>Lowell-111-249</c:v>
                </c:pt>
              </c:strCache>
            </c:strRef>
          </c:cat>
          <c:val>
            <c:numRef>
              <c:f>Sheet1!$M$2:$M$11</c:f>
              <c:numCache>
                <c:formatCode>0%</c:formatCode>
                <c:ptCount val="10"/>
                <c:pt idx="0">
                  <c:v>0.80259515787627911</c:v>
                </c:pt>
                <c:pt idx="1">
                  <c:v>0.66859881561778578</c:v>
                </c:pt>
                <c:pt idx="2">
                  <c:v>0.52144838517931447</c:v>
                </c:pt>
                <c:pt idx="3">
                  <c:v>0.44717198375119666</c:v>
                </c:pt>
                <c:pt idx="4">
                  <c:v>0.41475373062584786</c:v>
                </c:pt>
                <c:pt idx="5">
                  <c:v>0.32476003409554166</c:v>
                </c:pt>
                <c:pt idx="6">
                  <c:v>0.21332649369583412</c:v>
                </c:pt>
                <c:pt idx="7">
                  <c:v>0.20135201909227582</c:v>
                </c:pt>
                <c:pt idx="8">
                  <c:v>0.19707158973996672</c:v>
                </c:pt>
                <c:pt idx="9">
                  <c:v>0.18810955604095317</c:v>
                </c:pt>
              </c:numCache>
            </c:numRef>
          </c:val>
          <c:extLst>
            <c:ext xmlns:c16="http://schemas.microsoft.com/office/drawing/2014/chart" uri="{C3380CC4-5D6E-409C-BE32-E72D297353CC}">
              <c16:uniqueId val="{00000000-C0B6-4A36-958A-CD7841493B9D}"/>
            </c:ext>
          </c:extLst>
        </c:ser>
        <c:dLbls>
          <c:showLegendKey val="0"/>
          <c:showVal val="0"/>
          <c:showCatName val="0"/>
          <c:showSerName val="0"/>
          <c:showPercent val="0"/>
          <c:showBubbleSize val="0"/>
        </c:dLbls>
        <c:gapWidth val="219"/>
        <c:overlap val="-27"/>
        <c:axId val="718602495"/>
        <c:axId val="718602911"/>
      </c:barChart>
      <c:catAx>
        <c:axId val="718602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Heavy" panose="020B0903020102020204" pitchFamily="34" charset="0"/>
                <a:ea typeface="+mn-ea"/>
                <a:cs typeface="+mn-cs"/>
              </a:defRPr>
            </a:pPr>
            <a:endParaRPr lang="en-US"/>
          </a:p>
        </c:txPr>
        <c:crossAx val="718602911"/>
        <c:crosses val="autoZero"/>
        <c:auto val="1"/>
        <c:lblAlgn val="ctr"/>
        <c:lblOffset val="100"/>
        <c:noMultiLvlLbl val="0"/>
      </c:catAx>
      <c:valAx>
        <c:axId val="7186029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Franklin Gothic Heavy" panose="020B0903020102020204" pitchFamily="34" charset="0"/>
                <a:ea typeface="+mn-ea"/>
                <a:cs typeface="+mn-cs"/>
              </a:defRPr>
            </a:pPr>
            <a:endParaRPr lang="en-US"/>
          </a:p>
        </c:txPr>
        <c:crossAx val="718602495"/>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latin typeface="Franklin Gothic Heavy" panose="020B09030201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showLegendKey val="0"/>
          <c:showVal val="0"/>
          <c:showCatName val="0"/>
          <c:showSerName val="0"/>
          <c:showPercent val="0"/>
          <c:showBubbleSize val="0"/>
        </c:dLbls>
        <c:gapWidth val="219"/>
        <c:axId val="627307231"/>
        <c:axId val="627308063"/>
      </c:barChart>
      <c:catAx>
        <c:axId val="6273072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27308063"/>
        <c:crosses val="autoZero"/>
        <c:auto val="1"/>
        <c:lblAlgn val="ctr"/>
        <c:lblOffset val="100"/>
        <c:noMultiLvlLbl val="0"/>
      </c:catAx>
      <c:valAx>
        <c:axId val="627308063"/>
        <c:scaling>
          <c:orientation val="minMax"/>
          <c:max val="0.9"/>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27307231"/>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Franklin Gothic Heavy" panose="020B09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Sheet1!$L$33:$L$42</c:f>
              <c:strCache>
                <c:ptCount val="10"/>
                <c:pt idx="0">
                  <c:v>Lowell </c:v>
                </c:pt>
                <c:pt idx="1">
                  <c:v>New Bedford </c:v>
                </c:pt>
                <c:pt idx="2">
                  <c:v>Boston </c:v>
                </c:pt>
                <c:pt idx="3">
                  <c:v>Worcester </c:v>
                </c:pt>
                <c:pt idx="4">
                  <c:v>Revere </c:v>
                </c:pt>
                <c:pt idx="5">
                  <c:v>Lynn </c:v>
                </c:pt>
                <c:pt idx="6">
                  <c:v>Springfield </c:v>
                </c:pt>
                <c:pt idx="7">
                  <c:v>Holyoke </c:v>
                </c:pt>
                <c:pt idx="8">
                  <c:v>Chelsea </c:v>
                </c:pt>
                <c:pt idx="9">
                  <c:v>Lawrence </c:v>
                </c:pt>
              </c:strCache>
            </c:strRef>
          </c:cat>
          <c:val>
            <c:numRef>
              <c:f>Sheet1!$M$33:$M$42</c:f>
              <c:numCache>
                <c:formatCode>0%</c:formatCode>
                <c:ptCount val="10"/>
                <c:pt idx="0">
                  <c:v>0.34399999999999997</c:v>
                </c:pt>
                <c:pt idx="1">
                  <c:v>0.40899999999999997</c:v>
                </c:pt>
                <c:pt idx="2">
                  <c:v>0.42399999999999999</c:v>
                </c:pt>
                <c:pt idx="3">
                  <c:v>0.43099999999999999</c:v>
                </c:pt>
                <c:pt idx="4">
                  <c:v>0.57399999999999995</c:v>
                </c:pt>
                <c:pt idx="5">
                  <c:v>0.65900000000000003</c:v>
                </c:pt>
                <c:pt idx="6">
                  <c:v>0.67100000000000004</c:v>
                </c:pt>
                <c:pt idx="7">
                  <c:v>0.80600000000000005</c:v>
                </c:pt>
                <c:pt idx="8">
                  <c:v>0.876</c:v>
                </c:pt>
                <c:pt idx="9">
                  <c:v>0.93700000000000006</c:v>
                </c:pt>
              </c:numCache>
            </c:numRef>
          </c:val>
          <c:extLst>
            <c:ext xmlns:c16="http://schemas.microsoft.com/office/drawing/2014/chart" uri="{C3380CC4-5D6E-409C-BE32-E72D297353CC}">
              <c16:uniqueId val="{00000000-B44F-4FA3-ACBA-9B33B053764D}"/>
            </c:ext>
          </c:extLst>
        </c:ser>
        <c:dLbls>
          <c:showLegendKey val="0"/>
          <c:showVal val="0"/>
          <c:showCatName val="0"/>
          <c:showSerName val="0"/>
          <c:showPercent val="0"/>
          <c:showBubbleSize val="0"/>
        </c:dLbls>
        <c:gapWidth val="182"/>
        <c:axId val="804677631"/>
        <c:axId val="804678047"/>
      </c:barChart>
      <c:catAx>
        <c:axId val="8046776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Heavy" panose="020B0903020102020204" pitchFamily="34" charset="0"/>
                <a:ea typeface="+mn-ea"/>
                <a:cs typeface="+mn-cs"/>
              </a:defRPr>
            </a:pPr>
            <a:endParaRPr lang="en-US"/>
          </a:p>
        </c:txPr>
        <c:crossAx val="804678047"/>
        <c:crosses val="autoZero"/>
        <c:auto val="1"/>
        <c:lblAlgn val="ctr"/>
        <c:lblOffset val="100"/>
        <c:noMultiLvlLbl val="0"/>
      </c:catAx>
      <c:valAx>
        <c:axId val="80467804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Franklin Gothic Heavy" panose="020B0903020102020204" pitchFamily="34" charset="0"/>
                <a:ea typeface="+mn-ea"/>
                <a:cs typeface="+mn-cs"/>
              </a:defRPr>
            </a:pPr>
            <a:endParaRPr lang="en-US"/>
          </a:p>
        </c:txPr>
        <c:crossAx val="804677631"/>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Franklin Gothic Demi Cond" panose="020B0706030402020204" pitchFamily="34" charset="0"/>
                <a:ea typeface="+mn-ea"/>
                <a:cs typeface="+mn-cs"/>
              </a:defRPr>
            </a:pPr>
            <a:r>
              <a:rPr lang="en-US" sz="1800" dirty="0">
                <a:solidFill>
                  <a:schemeClr val="tx1"/>
                </a:solidFill>
                <a:latin typeface="Franklin Gothic Demi Cond" panose="020B0706030402020204" pitchFamily="34" charset="0"/>
              </a:rPr>
              <a:t>English Learners in Massachusetts</a:t>
            </a:r>
            <a:r>
              <a:rPr lang="en-US" sz="1800" baseline="0" dirty="0">
                <a:solidFill>
                  <a:schemeClr val="tx1"/>
                </a:solidFill>
                <a:latin typeface="Franklin Gothic Demi Cond" panose="020B0706030402020204" pitchFamily="34" charset="0"/>
              </a:rPr>
              <a:t> (N=99,866)</a:t>
            </a:r>
            <a:endParaRPr lang="en-US" sz="1800" dirty="0">
              <a:solidFill>
                <a:schemeClr val="tx1"/>
              </a:solidFill>
              <a:latin typeface="Franklin Gothic Demi Cond" panose="020B0706030402020204" pitchFamily="34" charset="0"/>
            </a:endParaRP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Franklin Gothic Demi Cond" panose="020B0706030402020204" pitchFamily="34" charset="0"/>
              <a:ea typeface="+mn-ea"/>
              <a:cs typeface="+mn-cs"/>
            </a:defRPr>
          </a:pPr>
          <a:endParaRPr lang="en-US"/>
        </a:p>
      </c:txPr>
    </c:title>
    <c:autoTitleDeleted val="0"/>
    <c:plotArea>
      <c:layout/>
      <c:pieChart>
        <c:varyColors val="1"/>
        <c:ser>
          <c:idx val="0"/>
          <c:order val="0"/>
          <c:tx>
            <c:v>English Learners in Massachusetts (N=99,866)</c:v>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D05-466A-BE9B-4056AF7844D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D05-466A-BE9B-4056AF7844D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D05-466A-BE9B-4056AF7844D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D05-466A-BE9B-4056AF7844D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D05-466A-BE9B-4056AF7844D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D05-466A-BE9B-4056AF7844D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D05-466A-BE9B-4056AF7844DA}"/>
              </c:ext>
            </c:extLst>
          </c:dPt>
          <c:dLbls>
            <c:dLbl>
              <c:idx val="1"/>
              <c:layout>
                <c:manualLayout>
                  <c:x val="-8.6101128493733454E-4"/>
                  <c:y val="-2.0316244536753816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5D05-466A-BE9B-4056AF7844DA}"/>
                </c:ext>
              </c:extLst>
            </c:dLbl>
            <c:dLbl>
              <c:idx val="2"/>
              <c:layout>
                <c:manualLayout>
                  <c:x val="7.4648151467931662E-2"/>
                  <c:y val="-0.26906061741933196"/>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Franklin Gothic Demi Cond" panose="020B070603040202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5D05-466A-BE9B-4056AF7844DA}"/>
                </c:ext>
              </c:extLst>
            </c:dLbl>
            <c:dLbl>
              <c:idx val="3"/>
              <c:layout>
                <c:manualLayout>
                  <c:x val="-6.2133593587861122E-2"/>
                  <c:y val="0.2902746355810926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5D05-466A-BE9B-4056AF7844DA}"/>
                </c:ext>
              </c:extLst>
            </c:dLbl>
            <c:dLbl>
              <c:idx val="4"/>
              <c:layout>
                <c:manualLayout>
                  <c:x val="-8.5332902364148713E-2"/>
                  <c:y val="0.13213430463766651"/>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5D05-466A-BE9B-4056AF7844DA}"/>
                </c:ext>
              </c:extLst>
            </c:dLbl>
            <c:dLbl>
              <c:idx val="5"/>
              <c:layout>
                <c:manualLayout>
                  <c:x val="-6.3963668289274703E-2"/>
                  <c:y val="-2.0167141210801778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5D05-466A-BE9B-4056AF7844DA}"/>
                </c:ext>
              </c:extLst>
            </c:dLbl>
            <c:dLbl>
              <c:idx val="6"/>
              <c:numFmt formatCode="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Franklin Gothic Demi Cond" panose="020B0706030402020204" pitchFamily="34" charset="0"/>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D-5D05-466A-BE9B-4056AF7844DA}"/>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Franklin Gothic Demi Cond" panose="020B070603040202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ELL_Information_2019_Graphs!$D$2:$D$8</c:f>
              <c:strCache>
                <c:ptCount val="7"/>
                <c:pt idx="0">
                  <c:v>African-American</c:v>
                </c:pt>
                <c:pt idx="1">
                  <c:v>Asian</c:v>
                </c:pt>
                <c:pt idx="2">
                  <c:v>Latinx</c:v>
                </c:pt>
                <c:pt idx="3">
                  <c:v>Multiracial</c:v>
                </c:pt>
                <c:pt idx="4">
                  <c:v>Unknown</c:v>
                </c:pt>
                <c:pt idx="5">
                  <c:v>Hawaian. Islanders</c:v>
                </c:pt>
                <c:pt idx="6">
                  <c:v>White</c:v>
                </c:pt>
              </c:strCache>
            </c:strRef>
          </c:cat>
          <c:val>
            <c:numRef>
              <c:f>ELL_Information_2019_Graphs!$F$2:$F$8</c:f>
              <c:numCache>
                <c:formatCode>General</c:formatCode>
                <c:ptCount val="7"/>
                <c:pt idx="0">
                  <c:v>13904</c:v>
                </c:pt>
                <c:pt idx="1">
                  <c:v>12489</c:v>
                </c:pt>
                <c:pt idx="2">
                  <c:v>58914</c:v>
                </c:pt>
                <c:pt idx="3">
                  <c:v>965</c:v>
                </c:pt>
                <c:pt idx="4">
                  <c:v>277</c:v>
                </c:pt>
                <c:pt idx="5">
                  <c:v>117</c:v>
                </c:pt>
                <c:pt idx="6">
                  <c:v>13200</c:v>
                </c:pt>
              </c:numCache>
            </c:numRef>
          </c:val>
          <c:extLst>
            <c:ext xmlns:c16="http://schemas.microsoft.com/office/drawing/2014/chart" uri="{C3380CC4-5D6E-409C-BE32-E72D297353CC}">
              <c16:uniqueId val="{0000000E-5D05-466A-BE9B-4056AF7844DA}"/>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Franklin Gothic Book" panose="020B05030201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Franklin Gothic Demi Cond" panose="020B0706030402020204" pitchFamily="34" charset="0"/>
                <a:ea typeface="+mn-ea"/>
                <a:cs typeface="+mn-cs"/>
              </a:defRPr>
            </a:pPr>
            <a:r>
              <a:rPr lang="en-US" sz="1800" b="1" dirty="0">
                <a:solidFill>
                  <a:schemeClr val="tx1"/>
                </a:solidFill>
                <a:latin typeface="Franklin Gothic Demi Cond" panose="020B0706030402020204" pitchFamily="34" charset="0"/>
              </a:rPr>
              <a:t>English Learners in Gateway Cities (N=51,408)</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Franklin Gothic Demi Cond" panose="020B0706030402020204" pitchFamily="34" charset="0"/>
              <a:ea typeface="+mn-ea"/>
              <a:cs typeface="+mn-cs"/>
            </a:defRPr>
          </a:pPr>
          <a:endParaRPr lang="en-US"/>
        </a:p>
      </c:txPr>
    </c:title>
    <c:autoTitleDeleted val="0"/>
    <c:plotArea>
      <c:layout/>
      <c:pieChart>
        <c:varyColors val="1"/>
        <c:ser>
          <c:idx val="0"/>
          <c:order val="0"/>
          <c:tx>
            <c:v>English Learners in Massachusetts (N=99,866)</c:v>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FBD-4C9E-8785-3E88C1FDAEA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FBD-4C9E-8785-3E88C1FDAEA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FBD-4C9E-8785-3E88C1FDAEA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FBD-4C9E-8785-3E88C1FDAEA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FBD-4C9E-8785-3E88C1FDAEA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FBD-4C9E-8785-3E88C1FDAEA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FBD-4C9E-8785-3E88C1FDAEA5}"/>
              </c:ext>
            </c:extLst>
          </c:dPt>
          <c:dLbls>
            <c:dLbl>
              <c:idx val="0"/>
              <c:layout>
                <c:manualLayout>
                  <c:x val="-9.2313938116425923E-2"/>
                  <c:y val="6.0605842281195976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FBD-4C9E-8785-3E88C1FDAEA5}"/>
                </c:ext>
              </c:extLst>
            </c:dLbl>
            <c:dLbl>
              <c:idx val="1"/>
              <c:layout>
                <c:manualLayout>
                  <c:x val="5.5635995278472038E-2"/>
                  <c:y val="5.2570444155010361E-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4FBD-4C9E-8785-3E88C1FDAEA5}"/>
                </c:ext>
              </c:extLst>
            </c:dLbl>
            <c:dLbl>
              <c:idx val="2"/>
              <c:layout>
                <c:manualLayout>
                  <c:x val="-8.7581499952285383E-2"/>
                  <c:y val="-0.2323491986224272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Franklin Gothic Demi Cond" panose="020B070603040202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4FBD-4C9E-8785-3E88C1FDAEA5}"/>
                </c:ext>
              </c:extLst>
            </c:dLbl>
            <c:dLbl>
              <c:idx val="3"/>
              <c:layout>
                <c:manualLayout>
                  <c:x val="-2.7904160990380181E-2"/>
                  <c:y val="0.2101561592152206"/>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4FBD-4C9E-8785-3E88C1FDAEA5}"/>
                </c:ext>
              </c:extLst>
            </c:dLbl>
            <c:dLbl>
              <c:idx val="4"/>
              <c:layout>
                <c:manualLayout>
                  <c:x val="-4.3888433450127703E-2"/>
                  <c:y val="5.5363647873717489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4FBD-4C9E-8785-3E88C1FDAEA5}"/>
                </c:ext>
              </c:extLst>
            </c:dLbl>
            <c:dLbl>
              <c:idx val="5"/>
              <c:layout>
                <c:manualLayout>
                  <c:x val="-4.1309339266477264E-2"/>
                  <c:y val="-0.13397253526460237"/>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4FBD-4C9E-8785-3E88C1FDAEA5}"/>
                </c:ext>
              </c:extLst>
            </c:dLbl>
            <c:dLbl>
              <c:idx val="6"/>
              <c:numFmt formatCode="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Franklin Gothic Demi Cond" panose="020B0706030402020204" pitchFamily="34" charset="0"/>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D-4FBD-4C9E-8785-3E88C1FDAEA5}"/>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Franklin Gothic Demi Cond" panose="020B070603040202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ELL_Information_2019_Graphs!$D$2:$D$8</c:f>
              <c:strCache>
                <c:ptCount val="7"/>
                <c:pt idx="0">
                  <c:v>African-American</c:v>
                </c:pt>
                <c:pt idx="1">
                  <c:v>Asian</c:v>
                </c:pt>
                <c:pt idx="2">
                  <c:v>Latinx</c:v>
                </c:pt>
                <c:pt idx="3">
                  <c:v>Multiracial</c:v>
                </c:pt>
                <c:pt idx="4">
                  <c:v>Unknown</c:v>
                </c:pt>
                <c:pt idx="5">
                  <c:v>Hawaian. Islanders</c:v>
                </c:pt>
                <c:pt idx="6">
                  <c:v>White</c:v>
                </c:pt>
              </c:strCache>
            </c:strRef>
          </c:cat>
          <c:val>
            <c:numRef>
              <c:f>ELL_Information_2019_Graphs!$H$2:$H$8</c:f>
              <c:numCache>
                <c:formatCode>General</c:formatCode>
                <c:ptCount val="7"/>
                <c:pt idx="0">
                  <c:v>7128</c:v>
                </c:pt>
                <c:pt idx="1">
                  <c:v>4745</c:v>
                </c:pt>
                <c:pt idx="2">
                  <c:v>33959</c:v>
                </c:pt>
                <c:pt idx="3">
                  <c:v>338</c:v>
                </c:pt>
                <c:pt idx="4">
                  <c:v>83</c:v>
                </c:pt>
                <c:pt idx="5">
                  <c:v>30</c:v>
                </c:pt>
                <c:pt idx="6">
                  <c:v>5125</c:v>
                </c:pt>
              </c:numCache>
            </c:numRef>
          </c:val>
          <c:extLst>
            <c:ext xmlns:c16="http://schemas.microsoft.com/office/drawing/2014/chart" uri="{C3380CC4-5D6E-409C-BE32-E72D297353CC}">
              <c16:uniqueId val="{0000000E-4FBD-4C9E-8785-3E88C1FDAEA5}"/>
            </c:ext>
          </c:extLst>
        </c:ser>
        <c:dLbls>
          <c:showLegendKey val="0"/>
          <c:showVal val="0"/>
          <c:showCatName val="1"/>
          <c:showSerName val="0"/>
          <c:showPercent val="1"/>
          <c:showBubbleSize val="0"/>
          <c:showLeaderLines val="1"/>
        </c:dLbls>
        <c:firstSliceAng val="311"/>
      </c:pieChart>
      <c:spPr>
        <a:noFill/>
        <a:ln>
          <a:noFill/>
        </a:ln>
        <a:effectLst/>
      </c:spPr>
    </c:plotArea>
    <c:plotVisOnly val="1"/>
    <c:dispBlanksAs val="gap"/>
    <c:showDLblsOverMax val="0"/>
  </c:chart>
  <c:spPr>
    <a:noFill/>
    <a:ln>
      <a:noFill/>
    </a:ln>
    <a:effectLst/>
  </c:spPr>
  <c:txPr>
    <a:bodyPr/>
    <a:lstStyle/>
    <a:p>
      <a:pPr>
        <a:defRPr>
          <a:latin typeface="Franklin Gothic Book" panose="020B05030201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Franklin Gothic Demi Cond" panose="020B0706030402020204" pitchFamily="34" charset="0"/>
                <a:ea typeface="+mn-ea"/>
                <a:cs typeface="+mn-cs"/>
              </a:defRPr>
            </a:pPr>
            <a:r>
              <a:rPr lang="en-US" sz="1800"/>
              <a:t>2015 Grad Cohort Waterfall</a:t>
            </a:r>
          </a:p>
        </c:rich>
      </c:tx>
      <c:layout>
        <c:manualLayout>
          <c:xMode val="edge"/>
          <c:yMode val="edge"/>
          <c:x val="0.2473008865805246"/>
          <c:y val="1.124702496263906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Franklin Gothic Demi Cond" panose="020B0706030402020204" pitchFamily="34" charset="0"/>
              <a:ea typeface="+mn-ea"/>
              <a:cs typeface="+mn-cs"/>
            </a:defRPr>
          </a:pPr>
          <a:endParaRPr lang="en-US"/>
        </a:p>
      </c:txPr>
    </c:title>
    <c:autoTitleDeleted val="0"/>
    <c:plotArea>
      <c:layout>
        <c:manualLayout>
          <c:layoutTarget val="inner"/>
          <c:xMode val="edge"/>
          <c:yMode val="edge"/>
          <c:x val="0.11293987903560801"/>
          <c:y val="8.8738388403945462E-2"/>
          <c:w val="0.86503330512002197"/>
          <c:h val="0.76723362890296631"/>
        </c:manualLayout>
      </c:layout>
      <c:lineChart>
        <c:grouping val="standard"/>
        <c:varyColors val="0"/>
        <c:ser>
          <c:idx val="0"/>
          <c:order val="0"/>
          <c:tx>
            <c:strRef>
              <c:f>waterfall!$A$2</c:f>
              <c:strCache>
                <c:ptCount val="1"/>
                <c:pt idx="0">
                  <c:v>Asian</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4-2F3B-437A-BAE3-29E35DA556D3}"/>
                </c:ext>
              </c:extLst>
            </c:dLbl>
            <c:dLbl>
              <c:idx val="2"/>
              <c:layout>
                <c:manualLayout>
                  <c:x val="-5.9992597888638768E-3"/>
                  <c:y val="-3.72003682702864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ABB-4BC0-B654-555781F418D3}"/>
                </c:ext>
              </c:extLst>
            </c:dLbl>
            <c:dLbl>
              <c:idx val="3"/>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16F-4E23-B892-FACE717A0975}"/>
                </c:ext>
              </c:extLst>
            </c:dLbl>
            <c:spPr>
              <a:noFill/>
              <a:ln>
                <a:noFill/>
              </a:ln>
              <a:effectLst/>
            </c:spPr>
            <c:txPr>
              <a:bodyPr rot="0" spcFirstLastPara="1" vertOverflow="ellipsis" vert="horz" wrap="square" anchor="ctr" anchorCtr="1"/>
              <a:lstStyle/>
              <a:p>
                <a:pPr>
                  <a:defRPr sz="1300" b="0" i="0" u="none" strike="noStrike" kern="1200" baseline="0">
                    <a:solidFill>
                      <a:schemeClr val="tx1">
                        <a:lumMod val="75000"/>
                        <a:lumOff val="25000"/>
                      </a:schemeClr>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waterfall!$B$1:$E$1</c:f>
              <c:strCache>
                <c:ptCount val="4"/>
                <c:pt idx="0">
                  <c:v>9th grade</c:v>
                </c:pt>
                <c:pt idx="1">
                  <c:v>Grad 5yrs</c:v>
                </c:pt>
                <c:pt idx="2">
                  <c:v>College</c:v>
                </c:pt>
                <c:pt idx="3">
                  <c:v>Persist</c:v>
                </c:pt>
              </c:strCache>
            </c:strRef>
          </c:cat>
          <c:val>
            <c:numRef>
              <c:f>waterfall!$B$2:$E$2</c:f>
              <c:numCache>
                <c:formatCode>0%</c:formatCode>
                <c:ptCount val="4"/>
                <c:pt idx="0">
                  <c:v>1</c:v>
                </c:pt>
                <c:pt idx="1">
                  <c:v>0.94077834179357023</c:v>
                </c:pt>
                <c:pt idx="2">
                  <c:v>0.73797437756828621</c:v>
                </c:pt>
                <c:pt idx="3">
                  <c:v>0.67971960357747163</c:v>
                </c:pt>
              </c:numCache>
            </c:numRef>
          </c:val>
          <c:smooth val="0"/>
          <c:extLst>
            <c:ext xmlns:c16="http://schemas.microsoft.com/office/drawing/2014/chart" uri="{C3380CC4-5D6E-409C-BE32-E72D297353CC}">
              <c16:uniqueId val="{00000000-F2E3-4CEF-BDC1-A674C33061EA}"/>
            </c:ext>
          </c:extLst>
        </c:ser>
        <c:ser>
          <c:idx val="1"/>
          <c:order val="1"/>
          <c:tx>
            <c:strRef>
              <c:f>waterfall!$A$3</c:f>
              <c:strCache>
                <c:ptCount val="1"/>
                <c:pt idx="0">
                  <c:v>White</c:v>
                </c:pt>
              </c:strCache>
            </c:strRef>
          </c:tx>
          <c:spPr>
            <a:ln w="28575" cap="rnd">
              <a:solidFill>
                <a:schemeClr val="accent2"/>
              </a:solidFill>
              <a:round/>
            </a:ln>
            <a:effectLst/>
          </c:spPr>
          <c:marker>
            <c:symbol val="circle"/>
            <c:size val="7"/>
            <c:spPr>
              <a:solidFill>
                <a:schemeClr val="accent2"/>
              </a:solidFill>
              <a:ln w="9525">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3-2F3B-437A-BAE3-29E35DA556D3}"/>
                </c:ext>
              </c:extLst>
            </c:dLbl>
            <c:dLbl>
              <c:idx val="2"/>
              <c:layout>
                <c:manualLayout>
                  <c:x val="-3.047289210038189E-3"/>
                  <c:y val="-1.443484594642552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16F-4E23-B892-FACE717A0975}"/>
                </c:ext>
              </c:extLst>
            </c:dLbl>
            <c:spPr>
              <a:noFill/>
              <a:ln>
                <a:noFill/>
              </a:ln>
              <a:effectLst/>
            </c:spPr>
            <c:txPr>
              <a:bodyPr rot="0" spcFirstLastPara="1" vertOverflow="ellipsis" vert="horz" wrap="square" anchor="ctr" anchorCtr="1"/>
              <a:lstStyle/>
              <a:p>
                <a:pPr>
                  <a:defRPr sz="1300" b="0" i="0" u="none" strike="noStrike" kern="1200" baseline="0">
                    <a:solidFill>
                      <a:schemeClr val="tx1">
                        <a:lumMod val="75000"/>
                        <a:lumOff val="25000"/>
                      </a:schemeClr>
                    </a:solidFill>
                    <a:latin typeface="Franklin Gothic Demi Cond" panose="020B0706030402020204" pitchFamily="34" charset="0"/>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waterfall!$B$1:$E$1</c:f>
              <c:strCache>
                <c:ptCount val="4"/>
                <c:pt idx="0">
                  <c:v>9th grade</c:v>
                </c:pt>
                <c:pt idx="1">
                  <c:v>Grad 5yrs</c:v>
                </c:pt>
                <c:pt idx="2">
                  <c:v>College</c:v>
                </c:pt>
                <c:pt idx="3">
                  <c:v>Persist</c:v>
                </c:pt>
              </c:strCache>
            </c:strRef>
          </c:cat>
          <c:val>
            <c:numRef>
              <c:f>waterfall!$B$3:$E$3</c:f>
              <c:numCache>
                <c:formatCode>0%</c:formatCode>
                <c:ptCount val="4"/>
                <c:pt idx="0">
                  <c:v>1</c:v>
                </c:pt>
                <c:pt idx="1">
                  <c:v>0.93112526019346153</c:v>
                </c:pt>
                <c:pt idx="2">
                  <c:v>0.68425778539651438</c:v>
                </c:pt>
                <c:pt idx="3">
                  <c:v>0.61040365699359211</c:v>
                </c:pt>
              </c:numCache>
            </c:numRef>
          </c:val>
          <c:smooth val="0"/>
          <c:extLst>
            <c:ext xmlns:c16="http://schemas.microsoft.com/office/drawing/2014/chart" uri="{C3380CC4-5D6E-409C-BE32-E72D297353CC}">
              <c16:uniqueId val="{00000001-F2E3-4CEF-BDC1-A674C33061EA}"/>
            </c:ext>
          </c:extLst>
        </c:ser>
        <c:ser>
          <c:idx val="2"/>
          <c:order val="2"/>
          <c:tx>
            <c:strRef>
              <c:f>waterfall!$A$4</c:f>
              <c:strCache>
                <c:ptCount val="1"/>
                <c:pt idx="0">
                  <c:v>All</c:v>
                </c:pt>
              </c:strCache>
            </c:strRef>
          </c:tx>
          <c:spPr>
            <a:ln w="28575" cap="rnd">
              <a:solidFill>
                <a:schemeClr val="accent3"/>
              </a:solidFill>
              <a:round/>
            </a:ln>
            <a:effectLst/>
          </c:spPr>
          <c:marker>
            <c:symbol val="circle"/>
            <c:size val="7"/>
            <c:spPr>
              <a:solidFill>
                <a:schemeClr val="accent3"/>
              </a:solidFill>
              <a:ln w="9525">
                <a:solidFill>
                  <a:schemeClr val="accent3"/>
                </a:solidFill>
              </a:ln>
              <a:effectLst/>
            </c:spPr>
          </c:marker>
          <c:dLbls>
            <c:dLbl>
              <c:idx val="0"/>
              <c:layout>
                <c:manualLayout>
                  <c:x val="-7.1723163841807935E-2"/>
                  <c:y val="-1.884557463103998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1ED-4909-9CE1-3293471B3579}"/>
                </c:ext>
              </c:extLst>
            </c:dLbl>
            <c:dLbl>
              <c:idx val="1"/>
              <c:layout>
                <c:manualLayout>
                  <c:x val="-6.1139481451346261E-2"/>
                  <c:y val="1.299713582377607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ABB-4BC0-B654-555781F418D3}"/>
                </c:ext>
              </c:extLst>
            </c:dLbl>
            <c:dLbl>
              <c:idx val="2"/>
              <c:layout>
                <c:manualLayout>
                  <c:x val="-8.6759844326162305E-3"/>
                  <c:y val="2.993939853633334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ABB-4BC0-B654-555781F418D3}"/>
                </c:ext>
              </c:extLst>
            </c:dLbl>
            <c:dLbl>
              <c:idx val="3"/>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16F-4E23-B892-FACE717A0975}"/>
                </c:ext>
              </c:extLst>
            </c:dLbl>
            <c:spPr>
              <a:noFill/>
              <a:ln>
                <a:noFill/>
              </a:ln>
              <a:effectLst/>
            </c:spPr>
            <c:txPr>
              <a:bodyPr rot="0" spcFirstLastPara="1" vertOverflow="ellipsis" vert="horz" wrap="square" anchor="ctr" anchorCtr="1"/>
              <a:lstStyle/>
              <a:p>
                <a:pPr>
                  <a:defRPr sz="1300" b="0" i="0" u="none" strike="noStrike" kern="1200" baseline="0">
                    <a:solidFill>
                      <a:schemeClr val="tx1">
                        <a:lumMod val="75000"/>
                        <a:lumOff val="25000"/>
                      </a:schemeClr>
                    </a:solidFill>
                    <a:latin typeface="Franklin Gothic Demi Cond" panose="020B0706030402020204"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waterfall!$B$1:$E$1</c:f>
              <c:strCache>
                <c:ptCount val="4"/>
                <c:pt idx="0">
                  <c:v>9th grade</c:v>
                </c:pt>
                <c:pt idx="1">
                  <c:v>Grad 5yrs</c:v>
                </c:pt>
                <c:pt idx="2">
                  <c:v>College</c:v>
                </c:pt>
                <c:pt idx="3">
                  <c:v>Persist</c:v>
                </c:pt>
              </c:strCache>
            </c:strRef>
          </c:cat>
          <c:val>
            <c:numRef>
              <c:f>waterfall!$B$4:$E$4</c:f>
              <c:numCache>
                <c:formatCode>0%</c:formatCode>
                <c:ptCount val="4"/>
                <c:pt idx="0">
                  <c:v>1</c:v>
                </c:pt>
                <c:pt idx="1">
                  <c:v>0.89423793360377513</c:v>
                </c:pt>
                <c:pt idx="2">
                  <c:v>0.63269586334409578</c:v>
                </c:pt>
                <c:pt idx="3">
                  <c:v>0.54923144851946903</c:v>
                </c:pt>
              </c:numCache>
            </c:numRef>
          </c:val>
          <c:smooth val="0"/>
          <c:extLst>
            <c:ext xmlns:c16="http://schemas.microsoft.com/office/drawing/2014/chart" uri="{C3380CC4-5D6E-409C-BE32-E72D297353CC}">
              <c16:uniqueId val="{00000002-F2E3-4CEF-BDC1-A674C33061EA}"/>
            </c:ext>
          </c:extLst>
        </c:ser>
        <c:ser>
          <c:idx val="3"/>
          <c:order val="3"/>
          <c:tx>
            <c:strRef>
              <c:f>waterfall!$A$5</c:f>
              <c:strCache>
                <c:ptCount val="1"/>
                <c:pt idx="0">
                  <c:v>African American</c:v>
                </c:pt>
              </c:strCache>
            </c:strRef>
          </c:tx>
          <c:spPr>
            <a:ln w="28575" cap="rnd">
              <a:solidFill>
                <a:schemeClr val="accent4"/>
              </a:solidFill>
              <a:round/>
            </a:ln>
            <a:effectLst/>
          </c:spPr>
          <c:marker>
            <c:symbol val="circle"/>
            <c:size val="7"/>
            <c:spPr>
              <a:solidFill>
                <a:schemeClr val="accent4"/>
              </a:solidFill>
              <a:ln w="9525">
                <a:solidFill>
                  <a:schemeClr val="accent4"/>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1-A1ED-4909-9CE1-3293471B3579}"/>
                </c:ext>
              </c:extLst>
            </c:dLbl>
            <c:dLbl>
              <c:idx val="1"/>
              <c:layout>
                <c:manualLayout>
                  <c:x val="1.0394779782597022E-3"/>
                  <c:y val="1.299713582377607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ABB-4BC0-B654-555781F418D3}"/>
                </c:ext>
              </c:extLst>
            </c:dLbl>
            <c:dLbl>
              <c:idx val="2"/>
              <c:layout>
                <c:manualLayout>
                  <c:x val="-8.7973129631961459E-3"/>
                  <c:y val="3.47800450256353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ABB-4BC0-B654-555781F418D3}"/>
                </c:ext>
              </c:extLst>
            </c:dLbl>
            <c:dLbl>
              <c:idx val="3"/>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16F-4E23-B892-FACE717A0975}"/>
                </c:ext>
              </c:extLst>
            </c:dLbl>
            <c:spPr>
              <a:noFill/>
              <a:ln>
                <a:noFill/>
              </a:ln>
              <a:effectLst/>
            </c:spPr>
            <c:txPr>
              <a:bodyPr rot="0" spcFirstLastPara="1" vertOverflow="ellipsis" vert="horz" wrap="square" anchor="ctr" anchorCtr="1"/>
              <a:lstStyle/>
              <a:p>
                <a:pPr>
                  <a:defRPr sz="1300" b="0" i="0" u="none" strike="noStrike" kern="1200" baseline="0">
                    <a:solidFill>
                      <a:schemeClr val="tx1">
                        <a:lumMod val="75000"/>
                        <a:lumOff val="25000"/>
                      </a:schemeClr>
                    </a:solidFill>
                    <a:latin typeface="Franklin Gothic Demi Cond" panose="020B0706030402020204"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waterfall!$B$1:$E$1</c:f>
              <c:strCache>
                <c:ptCount val="4"/>
                <c:pt idx="0">
                  <c:v>9th grade</c:v>
                </c:pt>
                <c:pt idx="1">
                  <c:v>Grad 5yrs</c:v>
                </c:pt>
                <c:pt idx="2">
                  <c:v>College</c:v>
                </c:pt>
                <c:pt idx="3">
                  <c:v>Persist</c:v>
                </c:pt>
              </c:strCache>
            </c:strRef>
          </c:cat>
          <c:val>
            <c:numRef>
              <c:f>waterfall!$B$5:$E$5</c:f>
              <c:numCache>
                <c:formatCode>0%</c:formatCode>
                <c:ptCount val="4"/>
                <c:pt idx="0">
                  <c:v>1</c:v>
                </c:pt>
                <c:pt idx="1">
                  <c:v>0.82251082251082253</c:v>
                </c:pt>
                <c:pt idx="2">
                  <c:v>0.53973407544836116</c:v>
                </c:pt>
                <c:pt idx="3">
                  <c:v>0.42346938775510207</c:v>
                </c:pt>
              </c:numCache>
            </c:numRef>
          </c:val>
          <c:smooth val="0"/>
          <c:extLst>
            <c:ext xmlns:c16="http://schemas.microsoft.com/office/drawing/2014/chart" uri="{C3380CC4-5D6E-409C-BE32-E72D297353CC}">
              <c16:uniqueId val="{00000003-F2E3-4CEF-BDC1-A674C33061EA}"/>
            </c:ext>
          </c:extLst>
        </c:ser>
        <c:ser>
          <c:idx val="4"/>
          <c:order val="4"/>
          <c:tx>
            <c:strRef>
              <c:f>waterfall!$A$6</c:f>
              <c:strCache>
                <c:ptCount val="1"/>
                <c:pt idx="0">
                  <c:v>Latino </c:v>
                </c:pt>
              </c:strCache>
            </c:strRef>
          </c:tx>
          <c:spPr>
            <a:ln w="28575" cap="rnd">
              <a:solidFill>
                <a:schemeClr val="accent5"/>
              </a:solidFill>
              <a:round/>
            </a:ln>
            <a:effectLst/>
          </c:spPr>
          <c:marker>
            <c:symbol val="circle"/>
            <c:size val="7"/>
            <c:spPr>
              <a:solidFill>
                <a:schemeClr val="accent5"/>
              </a:solidFill>
              <a:ln w="9525">
                <a:solidFill>
                  <a:schemeClr val="accent5"/>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A1ED-4909-9CE1-3293471B3579}"/>
                </c:ext>
              </c:extLst>
            </c:dLbl>
            <c:dLbl>
              <c:idx val="3"/>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16F-4E23-B892-FACE717A0975}"/>
                </c:ext>
              </c:extLst>
            </c:dLbl>
            <c:spPr>
              <a:noFill/>
              <a:ln>
                <a:noFill/>
              </a:ln>
              <a:effectLst/>
            </c:spPr>
            <c:txPr>
              <a:bodyPr rot="0" spcFirstLastPara="1" vertOverflow="ellipsis" vert="horz" wrap="square" anchor="ctr" anchorCtr="1"/>
              <a:lstStyle/>
              <a:p>
                <a:pPr>
                  <a:defRPr sz="1300" b="0" i="0" u="none" strike="noStrike" kern="1200" baseline="0">
                    <a:solidFill>
                      <a:schemeClr val="tx1">
                        <a:lumMod val="75000"/>
                        <a:lumOff val="25000"/>
                      </a:schemeClr>
                    </a:solidFill>
                    <a:latin typeface="Franklin Gothic Demi Cond" panose="020B0706030402020204"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waterfall!$B$1:$E$1</c:f>
              <c:strCache>
                <c:ptCount val="4"/>
                <c:pt idx="0">
                  <c:v>9th grade</c:v>
                </c:pt>
                <c:pt idx="1">
                  <c:v>Grad 5yrs</c:v>
                </c:pt>
                <c:pt idx="2">
                  <c:v>College</c:v>
                </c:pt>
                <c:pt idx="3">
                  <c:v>Persist</c:v>
                </c:pt>
              </c:strCache>
            </c:strRef>
          </c:cat>
          <c:val>
            <c:numRef>
              <c:f>waterfall!$B$6:$E$6</c:f>
              <c:numCache>
                <c:formatCode>0%</c:formatCode>
                <c:ptCount val="4"/>
                <c:pt idx="0">
                  <c:v>1</c:v>
                </c:pt>
                <c:pt idx="1">
                  <c:v>0.75847073745243698</c:v>
                </c:pt>
                <c:pt idx="2">
                  <c:v>0.42462402609168326</c:v>
                </c:pt>
                <c:pt idx="3">
                  <c:v>0.31074470012683458</c:v>
                </c:pt>
              </c:numCache>
            </c:numRef>
          </c:val>
          <c:smooth val="0"/>
          <c:extLst>
            <c:ext xmlns:c16="http://schemas.microsoft.com/office/drawing/2014/chart" uri="{C3380CC4-5D6E-409C-BE32-E72D297353CC}">
              <c16:uniqueId val="{00000004-F2E3-4CEF-BDC1-A674C33061EA}"/>
            </c:ext>
          </c:extLst>
        </c:ser>
        <c:dLbls>
          <c:showLegendKey val="0"/>
          <c:showVal val="0"/>
          <c:showCatName val="0"/>
          <c:showSerName val="0"/>
          <c:showPercent val="0"/>
          <c:showBubbleSize val="0"/>
        </c:dLbls>
        <c:marker val="1"/>
        <c:smooth val="0"/>
        <c:axId val="1246779472"/>
        <c:axId val="1246777808"/>
      </c:lineChart>
      <c:catAx>
        <c:axId val="124677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Franklin Gothic Demi Cond" panose="020B0706030402020204" pitchFamily="34" charset="0"/>
                <a:ea typeface="+mn-ea"/>
                <a:cs typeface="+mn-cs"/>
              </a:defRPr>
            </a:pPr>
            <a:endParaRPr lang="en-US"/>
          </a:p>
        </c:txPr>
        <c:crossAx val="1246777808"/>
        <c:crosses val="autoZero"/>
        <c:auto val="1"/>
        <c:lblAlgn val="ctr"/>
        <c:lblOffset val="100"/>
        <c:noMultiLvlLbl val="0"/>
      </c:catAx>
      <c:valAx>
        <c:axId val="12467778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Franklin Gothic Demi Cond" panose="020B0706030402020204" pitchFamily="34" charset="0"/>
                <a:ea typeface="+mn-ea"/>
                <a:cs typeface="+mn-cs"/>
              </a:defRPr>
            </a:pPr>
            <a:endParaRPr lang="en-US"/>
          </a:p>
        </c:txPr>
        <c:crossAx val="12467794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Franklin Gothic Demi Cond" panose="020B0706030402020204" pitchFamily="34" charset="0"/>
              <a:ea typeface="+mn-ea"/>
              <a:cs typeface="+mn-cs"/>
            </a:defRPr>
          </a:pPr>
          <a:endParaRPr lang="en-US"/>
        </a:p>
      </c:txPr>
    </c:legend>
    <c:plotVisOnly val="1"/>
    <c:dispBlanksAs val="gap"/>
    <c:showDLblsOverMax val="0"/>
  </c:chart>
  <c:spPr>
    <a:noFill/>
    <a:ln>
      <a:noFill/>
    </a:ln>
    <a:effectLst/>
  </c:spPr>
  <c:txPr>
    <a:bodyPr/>
    <a:lstStyle/>
    <a:p>
      <a:pPr>
        <a:defRPr sz="900">
          <a:latin typeface="Franklin Gothic Demi Cond" panose="020B07060304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EF4B1E11-6C21-4B3F-B996-474C7B170F83}" type="slidenum">
              <a:rPr lang="en-US" altLang="en-US"/>
              <a:pPr>
                <a:defRPr/>
              </a:pPr>
              <a:t>‹#›</a:t>
            </a:fld>
            <a:endParaRPr lang="en-US" altLang="en-US"/>
          </a:p>
        </p:txBody>
      </p:sp>
    </p:spTree>
    <p:extLst>
      <p:ext uri="{BB962C8B-B14F-4D97-AF65-F5344CB8AC3E}">
        <p14:creationId xmlns:p14="http://schemas.microsoft.com/office/powerpoint/2010/main" val="10485099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36" charset="-128"/>
              </a:defRPr>
            </a:lvl1pPr>
            <a:lvl2pPr marL="37931725" indent="-37474525">
              <a:defRPr sz="2400">
                <a:solidFill>
                  <a:schemeClr val="tx1"/>
                </a:solidFill>
                <a:latin typeface="Arial" panose="020B0604020202020204" pitchFamily="34" charset="0"/>
                <a:ea typeface="ヒラギノ角ゴ Pro W3" pitchFamily="36" charset="-128"/>
              </a:defRPr>
            </a:lvl2pPr>
            <a:lvl3pPr marL="1143000" indent="-228600">
              <a:defRPr sz="2400">
                <a:solidFill>
                  <a:schemeClr val="tx1"/>
                </a:solidFill>
                <a:latin typeface="Arial" panose="020B0604020202020204" pitchFamily="34" charset="0"/>
                <a:ea typeface="ヒラギノ角ゴ Pro W3" pitchFamily="36" charset="-128"/>
              </a:defRPr>
            </a:lvl3pPr>
            <a:lvl4pPr marL="1600200" indent="-228600">
              <a:defRPr sz="2400">
                <a:solidFill>
                  <a:schemeClr val="tx1"/>
                </a:solidFill>
                <a:latin typeface="Arial" panose="020B0604020202020204" pitchFamily="34" charset="0"/>
                <a:ea typeface="ヒラギノ角ゴ Pro W3" pitchFamily="36" charset="-128"/>
              </a:defRPr>
            </a:lvl4pPr>
            <a:lvl5pPr marL="2057400" indent="-228600">
              <a:defRPr sz="2400">
                <a:solidFill>
                  <a:schemeClr val="tx1"/>
                </a:solidFill>
                <a:latin typeface="Arial" panose="020B0604020202020204" pitchFamily="34" charset="0"/>
                <a:ea typeface="ヒラギノ角ゴ Pro W3" pitchFamily="3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fld id="{6734C8DD-A269-49A7-9DC4-B4AFE3C4A858}" type="slidenum">
              <a:rPr lang="en-US" altLang="en-US" sz="1200"/>
              <a:pPr/>
              <a:t>1</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ヒラギノ角ゴ Pro W3" pitchFamily="36"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COVID-19 crisis make this worse?  Already 31% of nine graders persist to graduation…</a:t>
            </a:r>
          </a:p>
        </p:txBody>
      </p:sp>
      <p:sp>
        <p:nvSpPr>
          <p:cNvPr id="4" name="Slide Number Placeholder 3"/>
          <p:cNvSpPr>
            <a:spLocks noGrp="1"/>
          </p:cNvSpPr>
          <p:nvPr>
            <p:ph type="sldNum" sz="quarter" idx="10"/>
          </p:nvPr>
        </p:nvSpPr>
        <p:spPr/>
        <p:txBody>
          <a:bodyPr/>
          <a:lstStyle/>
          <a:p>
            <a:fld id="{821E5EBD-28A3-42E0-898C-F9FACBF18844}" type="slidenum">
              <a:rPr lang="en-US" smtClean="0"/>
              <a:t>11</a:t>
            </a:fld>
            <a:endParaRPr lang="en-US"/>
          </a:p>
        </p:txBody>
      </p:sp>
    </p:spTree>
    <p:extLst>
      <p:ext uri="{BB962C8B-B14F-4D97-AF65-F5344CB8AC3E}">
        <p14:creationId xmlns:p14="http://schemas.microsoft.com/office/powerpoint/2010/main" val="1744418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C1487BA-161F-47D9-A476-76F3459A3389}" type="slidenum">
              <a:rPr lang="en-US" smtClean="0"/>
              <a:t>2</a:t>
            </a:fld>
            <a:endParaRPr lang="en-US"/>
          </a:p>
        </p:txBody>
      </p:sp>
    </p:spTree>
    <p:extLst>
      <p:ext uri="{BB962C8B-B14F-4D97-AF65-F5344CB8AC3E}">
        <p14:creationId xmlns:p14="http://schemas.microsoft.com/office/powerpoint/2010/main" val="3661513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t>UNKNOWN IS</a:t>
            </a:r>
            <a:r>
              <a:rPr lang="en-US" sz="1200" kern="1200" baseline="0" dirty="0" smtClean="0"/>
              <a:t> HUGE.   UNDERCOUNTING since February in CA and other places.   Recent analysis of death certificates.  </a:t>
            </a:r>
          </a:p>
          <a:p>
            <a:r>
              <a:rPr lang="en-US" sz="1200" kern="1200" baseline="0" dirty="0" smtClean="0"/>
              <a:t>Disproportionate infected given their population sizes: </a:t>
            </a:r>
            <a:r>
              <a:rPr lang="en-US" sz="1200" kern="1200" dirty="0" smtClean="0"/>
              <a:t>Latino </a:t>
            </a:r>
            <a:r>
              <a:rPr lang="en-US" sz="1200" kern="1200" dirty="0"/>
              <a:t>share of population is 13%, Black 7%, Asian 3%, and whites 71%</a:t>
            </a:r>
            <a:endParaRPr lang="en-US" dirty="0"/>
          </a:p>
        </p:txBody>
      </p:sp>
      <p:sp>
        <p:nvSpPr>
          <p:cNvPr id="4" name="Slide Number Placeholder 3"/>
          <p:cNvSpPr>
            <a:spLocks noGrp="1"/>
          </p:cNvSpPr>
          <p:nvPr>
            <p:ph type="sldNum" sz="quarter" idx="5"/>
          </p:nvPr>
        </p:nvSpPr>
        <p:spPr/>
        <p:txBody>
          <a:bodyPr/>
          <a:lstStyle/>
          <a:p>
            <a:pPr>
              <a:defRPr/>
            </a:pPr>
            <a:fld id="{EF4B1E11-6C21-4B3F-B996-474C7B170F83}" type="slidenum">
              <a:rPr lang="en-US" altLang="en-US" smtClean="0"/>
              <a:pPr>
                <a:defRPr/>
              </a:pPr>
              <a:t>3</a:t>
            </a:fld>
            <a:endParaRPr lang="en-US" altLang="en-US"/>
          </a:p>
        </p:txBody>
      </p:sp>
    </p:spTree>
    <p:extLst>
      <p:ext uri="{BB962C8B-B14F-4D97-AF65-F5344CB8AC3E}">
        <p14:creationId xmlns:p14="http://schemas.microsoft.com/office/powerpoint/2010/main" val="2363423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Population density raises the probability of a person’s exposure to the COVID-19 virus. </a:t>
            </a:r>
            <a:r>
              <a:rPr lang="en-US" sz="1200" kern="1200" dirty="0">
                <a:solidFill>
                  <a:schemeClr val="tx1"/>
                </a:solidFill>
                <a:effectLst/>
                <a:latin typeface="Arial" charset="0"/>
                <a:ea typeface="ヒラギノ角ゴ Pro W3" charset="-128"/>
                <a:cs typeface="ヒラギノ角ゴ Pro W3" charset="-128"/>
              </a:rPr>
              <a:t>Chelsea, Boston, Lawrence, and Revere are in the top 10 for population density.</a:t>
            </a:r>
            <a:endParaRPr lang="en-US" dirty="0"/>
          </a:p>
        </p:txBody>
      </p:sp>
      <p:sp>
        <p:nvSpPr>
          <p:cNvPr id="4" name="Slide Number Placeholder 3"/>
          <p:cNvSpPr>
            <a:spLocks noGrp="1"/>
          </p:cNvSpPr>
          <p:nvPr>
            <p:ph type="sldNum" sz="quarter" idx="5"/>
          </p:nvPr>
        </p:nvSpPr>
        <p:spPr/>
        <p:txBody>
          <a:bodyPr/>
          <a:lstStyle/>
          <a:p>
            <a:pPr>
              <a:defRPr/>
            </a:pPr>
            <a:fld id="{EF4B1E11-6C21-4B3F-B996-474C7B170F83}" type="slidenum">
              <a:rPr lang="en-US" altLang="en-US" smtClean="0"/>
              <a:pPr>
                <a:defRPr/>
              </a:pPr>
              <a:t>5</a:t>
            </a:fld>
            <a:endParaRPr lang="en-US" altLang="en-US"/>
          </a:p>
        </p:txBody>
      </p:sp>
    </p:spTree>
    <p:extLst>
      <p:ext uri="{BB962C8B-B14F-4D97-AF65-F5344CB8AC3E}">
        <p14:creationId xmlns:p14="http://schemas.microsoft.com/office/powerpoint/2010/main" val="1470903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t>Statewide Latinos in Massachusetts not only live in more densely populated cities and towns. They also live in more crowed households.</a:t>
            </a:r>
            <a:endParaRPr lang="en-US" dirty="0"/>
          </a:p>
        </p:txBody>
      </p:sp>
      <p:sp>
        <p:nvSpPr>
          <p:cNvPr id="4" name="Slide Number Placeholder 3"/>
          <p:cNvSpPr>
            <a:spLocks noGrp="1"/>
          </p:cNvSpPr>
          <p:nvPr>
            <p:ph type="sldNum" sz="quarter" idx="5"/>
          </p:nvPr>
        </p:nvSpPr>
        <p:spPr/>
        <p:txBody>
          <a:bodyPr/>
          <a:lstStyle/>
          <a:p>
            <a:pPr>
              <a:defRPr/>
            </a:pPr>
            <a:fld id="{EF4B1E11-6C21-4B3F-B996-474C7B170F83}" type="slidenum">
              <a:rPr lang="en-US" altLang="en-US" smtClean="0"/>
              <a:pPr>
                <a:defRPr/>
              </a:pPr>
              <a:t>6</a:t>
            </a:fld>
            <a:endParaRPr lang="en-US" altLang="en-US"/>
          </a:p>
        </p:txBody>
      </p:sp>
    </p:spTree>
    <p:extLst>
      <p:ext uri="{BB962C8B-B14F-4D97-AF65-F5344CB8AC3E}">
        <p14:creationId xmlns:p14="http://schemas.microsoft.com/office/powerpoint/2010/main" val="1732432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occupations</a:t>
            </a:r>
            <a:r>
              <a:rPr lang="en-US" baseline="0" dirty="0"/>
              <a:t> in which at </a:t>
            </a:r>
            <a:r>
              <a:rPr lang="en-US" dirty="0"/>
              <a:t>least 90.6% of all MA Latinos are employed. Only 80.3% of non-Latinos are occupied in these areas.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55% of Latinos</a:t>
            </a:r>
            <a:r>
              <a:rPr lang="en-US" baseline="0" dirty="0"/>
              <a:t> are occupied in the top 7 occupations</a:t>
            </a:r>
            <a:r>
              <a:rPr lang="en-US" baseline="0"/>
              <a:t>.  </a:t>
            </a:r>
            <a:r>
              <a:rPr lang="en-US" sz="1200" kern="1200">
                <a:solidFill>
                  <a:schemeClr val="tx1"/>
                </a:solidFill>
                <a:effectLst/>
                <a:latin typeface="Arial" charset="0"/>
                <a:ea typeface="ヒラギノ角ゴ Pro W3" charset="-128"/>
                <a:cs typeface="ヒラギノ角ゴ Pro W3" charset="-128"/>
              </a:rPr>
              <a:t>Latinos </a:t>
            </a:r>
            <a:r>
              <a:rPr lang="en-US" sz="1200" kern="1200" dirty="0">
                <a:solidFill>
                  <a:schemeClr val="tx1"/>
                </a:solidFill>
                <a:effectLst/>
                <a:latin typeface="Arial" charset="0"/>
                <a:ea typeface="ヒラギノ角ゴ Pro W3" charset="-128"/>
                <a:cs typeface="ヒラギノ角ゴ Pro W3" charset="-128"/>
              </a:rPr>
              <a:t>work in key occupations providing important services during the COVID-19 shutdown, and they fill a disproportionate share of many of these jobs. </a:t>
            </a:r>
          </a:p>
          <a:p>
            <a:endParaRPr lang="en-US" dirty="0"/>
          </a:p>
        </p:txBody>
      </p:sp>
      <p:sp>
        <p:nvSpPr>
          <p:cNvPr id="4" name="Slide Number Placeholder 3"/>
          <p:cNvSpPr>
            <a:spLocks noGrp="1"/>
          </p:cNvSpPr>
          <p:nvPr>
            <p:ph type="sldNum" sz="quarter" idx="5"/>
          </p:nvPr>
        </p:nvSpPr>
        <p:spPr/>
        <p:txBody>
          <a:bodyPr/>
          <a:lstStyle/>
          <a:p>
            <a:pPr>
              <a:defRPr/>
            </a:pPr>
            <a:fld id="{EF4B1E11-6C21-4B3F-B996-474C7B170F83}" type="slidenum">
              <a:rPr lang="en-US" altLang="en-US" smtClean="0"/>
              <a:pPr>
                <a:defRPr/>
              </a:pPr>
              <a:t>7</a:t>
            </a:fld>
            <a:endParaRPr lang="en-US" altLang="en-US"/>
          </a:p>
        </p:txBody>
      </p:sp>
    </p:spTree>
    <p:extLst>
      <p:ext uri="{BB962C8B-B14F-4D97-AF65-F5344CB8AC3E}">
        <p14:creationId xmlns:p14="http://schemas.microsoft.com/office/powerpoint/2010/main" val="1004395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have been some dramatic</a:t>
            </a:r>
            <a:r>
              <a:rPr lang="en-US" baseline="0" dirty="0"/>
              <a:t> population changes in some MA cities.</a:t>
            </a:r>
            <a:endParaRPr lang="en-US" dirty="0"/>
          </a:p>
        </p:txBody>
      </p:sp>
      <p:sp>
        <p:nvSpPr>
          <p:cNvPr id="4" name="Slide Number Placeholder 3"/>
          <p:cNvSpPr>
            <a:spLocks noGrp="1"/>
          </p:cNvSpPr>
          <p:nvPr>
            <p:ph type="sldNum" sz="quarter" idx="10"/>
          </p:nvPr>
        </p:nvSpPr>
        <p:spPr/>
        <p:txBody>
          <a:bodyPr/>
          <a:lstStyle/>
          <a:p>
            <a:fld id="{8C1487BA-161F-47D9-A476-76F3459A3389}" type="slidenum">
              <a:rPr lang="en-US" smtClean="0"/>
              <a:t>8</a:t>
            </a:fld>
            <a:endParaRPr lang="en-US"/>
          </a:p>
        </p:txBody>
      </p:sp>
    </p:spTree>
    <p:extLst>
      <p:ext uri="{BB962C8B-B14F-4D97-AF65-F5344CB8AC3E}">
        <p14:creationId xmlns:p14="http://schemas.microsoft.com/office/powerpoint/2010/main" val="4045840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487BA-161F-47D9-A476-76F3459A3389}" type="slidenum">
              <a:rPr lang="en-US" smtClean="0"/>
              <a:t>9</a:t>
            </a:fld>
            <a:endParaRPr lang="en-US"/>
          </a:p>
        </p:txBody>
      </p:sp>
    </p:spTree>
    <p:extLst>
      <p:ext uri="{BB962C8B-B14F-4D97-AF65-F5344CB8AC3E}">
        <p14:creationId xmlns:p14="http://schemas.microsoft.com/office/powerpoint/2010/main" val="3760179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E5EBD-28A3-42E0-898C-F9FACBF18844}" type="slidenum">
              <a:rPr lang="en-US" smtClean="0"/>
              <a:t>10</a:t>
            </a:fld>
            <a:endParaRPr lang="en-US"/>
          </a:p>
        </p:txBody>
      </p:sp>
    </p:spTree>
    <p:extLst>
      <p:ext uri="{BB962C8B-B14F-4D97-AF65-F5344CB8AC3E}">
        <p14:creationId xmlns:p14="http://schemas.microsoft.com/office/powerpoint/2010/main" val="2373214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762000" y="2057400"/>
            <a:ext cx="7848600" cy="1143000"/>
          </a:xfrm>
        </p:spPr>
        <p:txBody>
          <a:bodyPr anchor="b"/>
          <a:lstStyle>
            <a:lvl1pPr>
              <a:defRPr sz="4000">
                <a:solidFill>
                  <a:srgbClr val="005A8B"/>
                </a:solidFill>
              </a:defRPr>
            </a:lvl1pPr>
          </a:lstStyle>
          <a:p>
            <a:r>
              <a:rPr lang="en-US" dirty="0"/>
              <a:t>Click to edit Master title style</a:t>
            </a:r>
          </a:p>
        </p:txBody>
      </p:sp>
      <p:sp>
        <p:nvSpPr>
          <p:cNvPr id="3076" name="Rectangle 4"/>
          <p:cNvSpPr>
            <a:spLocks noGrp="1" noChangeArrowheads="1"/>
          </p:cNvSpPr>
          <p:nvPr>
            <p:ph type="subTitle" idx="1"/>
          </p:nvPr>
        </p:nvSpPr>
        <p:spPr>
          <a:xfrm>
            <a:off x="762000" y="3352800"/>
            <a:ext cx="6400800" cy="1752600"/>
          </a:xfrm>
        </p:spPr>
        <p:txBody>
          <a:bodyPr/>
          <a:lstStyle>
            <a:lvl1pPr marL="0" indent="0">
              <a:buFontTx/>
              <a:buNone/>
              <a:defRPr>
                <a:solidFill>
                  <a:srgbClr val="005A8B"/>
                </a:solidFill>
              </a:defRPr>
            </a:lvl1pPr>
          </a:lstStyle>
          <a:p>
            <a:r>
              <a:rPr lang="en-US" dirty="0"/>
              <a:t>Click to edit Master subtitle style</a:t>
            </a:r>
          </a:p>
        </p:txBody>
      </p:sp>
    </p:spTree>
    <p:extLst>
      <p:ext uri="{BB962C8B-B14F-4D97-AF65-F5344CB8AC3E}">
        <p14:creationId xmlns:p14="http://schemas.microsoft.com/office/powerpoint/2010/main" val="112648762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512B91-82AE-4990-92A6-B4A67699D30A}" type="datetimeFigureOut">
              <a:rPr lang="en-US" smtClean="0"/>
              <a:t>4/23/2020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67DEF-3944-4A7D-837D-1AB2B6BA5081}" type="slidenum">
              <a:rPr lang="en-US" smtClean="0"/>
              <a:t>‹#›</a:t>
            </a:fld>
            <a:endParaRPr lang="en-US"/>
          </a:p>
        </p:txBody>
      </p:sp>
    </p:spTree>
    <p:extLst>
      <p:ext uri="{BB962C8B-B14F-4D97-AF65-F5344CB8AC3E}">
        <p14:creationId xmlns:p14="http://schemas.microsoft.com/office/powerpoint/2010/main" val="107396169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Heavy" panose="020B09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7417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6957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4722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242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17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745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685800" y="64008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D961367-5AA9-4414-B9BE-F91D438FE296}" type="slidenum">
              <a:rPr lang="en-US" altLang="en-US"/>
              <a:pPr>
                <a:defRPr/>
              </a:pPr>
              <a:t>‹#›</a:t>
            </a:fld>
            <a:endParaRPr lang="en-US" altLang="en-US"/>
          </a:p>
        </p:txBody>
      </p:sp>
    </p:spTree>
    <p:extLst>
      <p:ext uri="{BB962C8B-B14F-4D97-AF65-F5344CB8AC3E}">
        <p14:creationId xmlns:p14="http://schemas.microsoft.com/office/powerpoint/2010/main" val="4240582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37707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09600" y="457200"/>
            <a:ext cx="716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600200"/>
            <a:ext cx="716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85" r:id="rId1"/>
    <p:sldLayoutId id="2147483878" r:id="rId2"/>
    <p:sldLayoutId id="2147483879" r:id="rId3"/>
    <p:sldLayoutId id="2147483880" r:id="rId4"/>
    <p:sldLayoutId id="2147483881" r:id="rId5"/>
    <p:sldLayoutId id="2147483882" r:id="rId6"/>
    <p:sldLayoutId id="2147483883" r:id="rId7"/>
    <p:sldLayoutId id="2147483886" r:id="rId8"/>
    <p:sldLayoutId id="2147483884" r:id="rId9"/>
    <p:sldLayoutId id="2147483887" r:id="rId10"/>
  </p:sldLayoutIdLst>
  <p:hf hdr="0" ft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Bold" pitchFamily="1" charset="0"/>
          <a:ea typeface="ヒラギノ角ゴ Pro W3" charset="-128"/>
          <a:cs typeface="ヒラギノ角ゴ Pro W3" charset="-128"/>
        </a:defRPr>
      </a:lvl2pPr>
      <a:lvl3pPr algn="l" rtl="0" eaLnBrk="0" fontAlgn="base" hangingPunct="0">
        <a:spcBef>
          <a:spcPct val="0"/>
        </a:spcBef>
        <a:spcAft>
          <a:spcPct val="0"/>
        </a:spcAft>
        <a:defRPr sz="2800">
          <a:solidFill>
            <a:schemeClr val="tx1"/>
          </a:solidFill>
          <a:latin typeface="Arial Bold" pitchFamily="1" charset="0"/>
          <a:ea typeface="ヒラギノ角ゴ Pro W3" charset="-128"/>
          <a:cs typeface="ヒラギノ角ゴ Pro W3" charset="-128"/>
        </a:defRPr>
      </a:lvl3pPr>
      <a:lvl4pPr algn="l" rtl="0" eaLnBrk="0" fontAlgn="base" hangingPunct="0">
        <a:spcBef>
          <a:spcPct val="0"/>
        </a:spcBef>
        <a:spcAft>
          <a:spcPct val="0"/>
        </a:spcAft>
        <a:defRPr sz="2800">
          <a:solidFill>
            <a:schemeClr val="tx1"/>
          </a:solidFill>
          <a:latin typeface="Arial Bold" pitchFamily="1" charset="0"/>
          <a:ea typeface="ヒラギノ角ゴ Pro W3" charset="-128"/>
          <a:cs typeface="ヒラギノ角ゴ Pro W3" charset="-128"/>
        </a:defRPr>
      </a:lvl4pPr>
      <a:lvl5pPr algn="l" rtl="0" eaLnBrk="0" fontAlgn="base" hangingPunct="0">
        <a:spcBef>
          <a:spcPct val="0"/>
        </a:spcBef>
        <a:spcAft>
          <a:spcPct val="0"/>
        </a:spcAft>
        <a:defRPr sz="2800">
          <a:solidFill>
            <a:schemeClr val="tx1"/>
          </a:solidFill>
          <a:latin typeface="Arial Bold" pitchFamily="1" charset="0"/>
          <a:ea typeface="ヒラギノ角ゴ Pro W3" charset="-128"/>
          <a:cs typeface="ヒラギノ角ゴ Pro W3" charset="-128"/>
        </a:defRPr>
      </a:lvl5pPr>
      <a:lvl6pPr marL="457200" algn="l" rtl="0" fontAlgn="base">
        <a:spcBef>
          <a:spcPct val="0"/>
        </a:spcBef>
        <a:spcAft>
          <a:spcPct val="0"/>
        </a:spcAft>
        <a:defRPr sz="2800">
          <a:solidFill>
            <a:srgbClr val="005389"/>
          </a:solidFill>
          <a:latin typeface="Arial Bold" pitchFamily="1" charset="0"/>
          <a:ea typeface="ヒラギノ角ゴ Pro W3" charset="-128"/>
          <a:cs typeface="ヒラギノ角ゴ Pro W3" charset="-128"/>
        </a:defRPr>
      </a:lvl6pPr>
      <a:lvl7pPr marL="914400" algn="l" rtl="0" fontAlgn="base">
        <a:spcBef>
          <a:spcPct val="0"/>
        </a:spcBef>
        <a:spcAft>
          <a:spcPct val="0"/>
        </a:spcAft>
        <a:defRPr sz="2800">
          <a:solidFill>
            <a:srgbClr val="005389"/>
          </a:solidFill>
          <a:latin typeface="Arial Bold" pitchFamily="1" charset="0"/>
          <a:ea typeface="ヒラギノ角ゴ Pro W3" charset="-128"/>
          <a:cs typeface="ヒラギノ角ゴ Pro W3" charset="-128"/>
        </a:defRPr>
      </a:lvl7pPr>
      <a:lvl8pPr marL="1371600" algn="l" rtl="0" fontAlgn="base">
        <a:spcBef>
          <a:spcPct val="0"/>
        </a:spcBef>
        <a:spcAft>
          <a:spcPct val="0"/>
        </a:spcAft>
        <a:defRPr sz="2800">
          <a:solidFill>
            <a:srgbClr val="005389"/>
          </a:solidFill>
          <a:latin typeface="Arial Bold" pitchFamily="1" charset="0"/>
          <a:ea typeface="ヒラギノ角ゴ Pro W3" charset="-128"/>
          <a:cs typeface="ヒラギノ角ゴ Pro W3" charset="-128"/>
        </a:defRPr>
      </a:lvl8pPr>
      <a:lvl9pPr marL="1828800" algn="l" rtl="0" fontAlgn="base">
        <a:spcBef>
          <a:spcPct val="0"/>
        </a:spcBef>
        <a:spcAft>
          <a:spcPct val="0"/>
        </a:spcAft>
        <a:defRPr sz="2800">
          <a:solidFill>
            <a:srgbClr val="005389"/>
          </a:solidFill>
          <a:latin typeface="Arial Bold" pitchFamily="1" charset="0"/>
          <a:ea typeface="ヒラギノ角ゴ Pro W3" charset="-128"/>
          <a:cs typeface="ヒラギノ角ゴ Pro W3" charset="-128"/>
        </a:defRPr>
      </a:lvl9pPr>
    </p:titleStyle>
    <p:bodyStyle>
      <a:lvl1pPr marL="342900" indent="-342900" algn="l" rtl="0" eaLnBrk="0" fontAlgn="base" hangingPunct="0">
        <a:spcBef>
          <a:spcPct val="20000"/>
        </a:spcBef>
        <a:spcAft>
          <a:spcPct val="0"/>
        </a:spcAft>
        <a:buClr>
          <a:srgbClr val="005389"/>
        </a:buClr>
        <a:buFont typeface="Lucida Grande" pitchFamily="-105" charset="0"/>
        <a:buChar char="▸"/>
        <a:defRPr sz="2000">
          <a:solidFill>
            <a:srgbClr val="005A8B"/>
          </a:solidFill>
          <a:latin typeface="+mn-lt"/>
          <a:ea typeface="+mn-ea"/>
          <a:cs typeface="+mn-cs"/>
        </a:defRPr>
      </a:lvl1pPr>
      <a:lvl2pPr marL="742950" indent="-285750" algn="l" rtl="0" eaLnBrk="0" fontAlgn="base" hangingPunct="0">
        <a:spcBef>
          <a:spcPct val="20000"/>
        </a:spcBef>
        <a:spcAft>
          <a:spcPct val="0"/>
        </a:spcAft>
        <a:buClr>
          <a:srgbClr val="005389"/>
        </a:buClr>
        <a:buFont typeface="Lucida Grande" pitchFamily="-105" charset="0"/>
        <a:buChar char="▸"/>
        <a:defRPr>
          <a:solidFill>
            <a:srgbClr val="005A8B"/>
          </a:solidFill>
          <a:latin typeface="+mj-lt"/>
          <a:ea typeface="+mn-ea"/>
          <a:cs typeface="+mn-cs"/>
        </a:defRPr>
      </a:lvl2pPr>
      <a:lvl3pPr marL="1085850" indent="-228600" algn="l" rtl="0" eaLnBrk="0" fontAlgn="base" hangingPunct="0">
        <a:spcBef>
          <a:spcPct val="20000"/>
        </a:spcBef>
        <a:spcAft>
          <a:spcPct val="0"/>
        </a:spcAft>
        <a:buClr>
          <a:srgbClr val="005389"/>
        </a:buClr>
        <a:buSzPct val="75000"/>
        <a:buFont typeface="Lucida Grande" pitchFamily="-105" charset="0"/>
        <a:buChar char="▸"/>
        <a:defRPr>
          <a:solidFill>
            <a:srgbClr val="005A8B"/>
          </a:solidFill>
          <a:latin typeface="+mn-lt"/>
          <a:ea typeface="+mn-ea"/>
          <a:cs typeface="+mn-cs"/>
        </a:defRPr>
      </a:lvl3pPr>
      <a:lvl4pPr marL="1428750" indent="-228600" algn="l" rtl="0" eaLnBrk="0" fontAlgn="base" hangingPunct="0">
        <a:spcBef>
          <a:spcPct val="20000"/>
        </a:spcBef>
        <a:spcAft>
          <a:spcPct val="0"/>
        </a:spcAft>
        <a:buClr>
          <a:srgbClr val="005389"/>
        </a:buClr>
        <a:buFont typeface="Lucida Grande" pitchFamily="-105" charset="0"/>
        <a:buChar char="▸"/>
        <a:defRPr>
          <a:solidFill>
            <a:srgbClr val="005A8B"/>
          </a:solidFill>
          <a:latin typeface="+mn-lt"/>
          <a:ea typeface="+mn-ea"/>
          <a:cs typeface="+mn-cs"/>
        </a:defRPr>
      </a:lvl4pPr>
      <a:lvl5pPr marL="1771650" indent="-228600" algn="l" rtl="0" eaLnBrk="0" fontAlgn="base" hangingPunct="0">
        <a:spcBef>
          <a:spcPct val="20000"/>
        </a:spcBef>
        <a:spcAft>
          <a:spcPct val="0"/>
        </a:spcAft>
        <a:buClr>
          <a:srgbClr val="005389"/>
        </a:buClr>
        <a:buFont typeface="Lucida Grande" pitchFamily="-105" charset="0"/>
        <a:buChar char="▸"/>
        <a:defRPr>
          <a:solidFill>
            <a:srgbClr val="005A8B"/>
          </a:solidFill>
          <a:latin typeface="+mj-lt"/>
          <a:ea typeface="+mn-ea"/>
          <a:cs typeface="+mn-cs"/>
        </a:defRPr>
      </a:lvl5pPr>
      <a:lvl6pPr marL="2228850" indent="-228600" algn="l" rtl="0" fontAlgn="base">
        <a:spcBef>
          <a:spcPct val="20000"/>
        </a:spcBef>
        <a:spcAft>
          <a:spcPct val="0"/>
        </a:spcAft>
        <a:buChar char="»"/>
        <a:defRPr sz="1100">
          <a:solidFill>
            <a:srgbClr val="005389"/>
          </a:solidFill>
          <a:latin typeface="+mj-lt"/>
          <a:ea typeface="+mn-ea"/>
          <a:cs typeface="+mn-cs"/>
        </a:defRPr>
      </a:lvl6pPr>
      <a:lvl7pPr marL="2686050" indent="-228600" algn="l" rtl="0" fontAlgn="base">
        <a:spcBef>
          <a:spcPct val="20000"/>
        </a:spcBef>
        <a:spcAft>
          <a:spcPct val="0"/>
        </a:spcAft>
        <a:buChar char="»"/>
        <a:defRPr sz="1100">
          <a:solidFill>
            <a:srgbClr val="005389"/>
          </a:solidFill>
          <a:latin typeface="+mj-lt"/>
          <a:ea typeface="+mn-ea"/>
          <a:cs typeface="+mn-cs"/>
        </a:defRPr>
      </a:lvl7pPr>
      <a:lvl8pPr marL="3143250" indent="-228600" algn="l" rtl="0" fontAlgn="base">
        <a:spcBef>
          <a:spcPct val="20000"/>
        </a:spcBef>
        <a:spcAft>
          <a:spcPct val="0"/>
        </a:spcAft>
        <a:buChar char="»"/>
        <a:defRPr sz="1100">
          <a:solidFill>
            <a:srgbClr val="005389"/>
          </a:solidFill>
          <a:latin typeface="+mj-lt"/>
          <a:ea typeface="+mn-ea"/>
          <a:cs typeface="+mn-cs"/>
        </a:defRPr>
      </a:lvl8pPr>
      <a:lvl9pPr marL="3600450" indent="-228600" algn="l" rtl="0" fontAlgn="base">
        <a:spcBef>
          <a:spcPct val="20000"/>
        </a:spcBef>
        <a:spcAft>
          <a:spcPct val="0"/>
        </a:spcAft>
        <a:buChar char="»"/>
        <a:defRPr sz="1100">
          <a:solidFill>
            <a:srgbClr val="005389"/>
          </a:solidFill>
          <a:latin typeface="+mj-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685800" y="685800"/>
            <a:ext cx="7848600" cy="4876800"/>
          </a:xfrm>
        </p:spPr>
        <p:txBody>
          <a:bodyPr>
            <a:normAutofit fontScale="90000"/>
          </a:bodyPr>
          <a:lstStyle/>
          <a:p>
            <a:pPr algn="ctr"/>
            <a:r>
              <a:rPr lang="en-US" sz="4900" u="sng" dirty="0" smtClean="0">
                <a:solidFill>
                  <a:srgbClr val="FF0000"/>
                </a:solidFill>
                <a:latin typeface="Franklin Gothic Heavy" panose="020B0903020102020204" pitchFamily="34" charset="0"/>
              </a:rPr>
              <a:t>COVID-19 and Latinos in MA</a:t>
            </a:r>
            <a:r>
              <a:rPr lang="en-US" sz="4400" b="1" dirty="0">
                <a:latin typeface="Franklin Gothic Heavy" panose="020B0903020102020204" pitchFamily="34" charset="0"/>
              </a:rPr>
              <a:t/>
            </a:r>
            <a:br>
              <a:rPr lang="en-US" sz="4400" b="1" dirty="0">
                <a:latin typeface="Franklin Gothic Heavy" panose="020B0903020102020204" pitchFamily="34" charset="0"/>
              </a:rPr>
            </a:br>
            <a:r>
              <a:rPr lang="en-US" dirty="0">
                <a:latin typeface="Franklin Gothic Heavy" panose="020B0903020102020204" pitchFamily="34" charset="0"/>
              </a:rPr>
              <a:t/>
            </a:r>
            <a:br>
              <a:rPr lang="en-US" dirty="0">
                <a:latin typeface="Franklin Gothic Heavy" panose="020B0903020102020204" pitchFamily="34" charset="0"/>
              </a:rPr>
            </a:br>
            <a:r>
              <a:rPr lang="en-US" sz="3100" dirty="0">
                <a:solidFill>
                  <a:schemeClr val="tx1"/>
                </a:solidFill>
                <a:latin typeface="Franklin Gothic Demi" panose="020B0703020102020204" pitchFamily="34" charset="0"/>
              </a:rPr>
              <a:t>Dr. Lorna Rivera, Associate </a:t>
            </a:r>
            <a:r>
              <a:rPr lang="en-US" sz="3100" dirty="0" smtClean="0">
                <a:solidFill>
                  <a:schemeClr val="tx1"/>
                </a:solidFill>
                <a:latin typeface="Franklin Gothic Demi" panose="020B0703020102020204" pitchFamily="34" charset="0"/>
              </a:rPr>
              <a:t>Professor &amp; Director </a:t>
            </a:r>
            <a:r>
              <a:rPr lang="en-US" sz="3100" dirty="0">
                <a:solidFill>
                  <a:schemeClr val="tx1"/>
                </a:solidFill>
                <a:latin typeface="Franklin Gothic Demi" panose="020B0703020102020204" pitchFamily="34" charset="0"/>
              </a:rPr>
              <a:t/>
            </a:r>
            <a:br>
              <a:rPr lang="en-US" sz="3100" dirty="0">
                <a:solidFill>
                  <a:schemeClr val="tx1"/>
                </a:solidFill>
                <a:latin typeface="Franklin Gothic Demi" panose="020B0703020102020204" pitchFamily="34" charset="0"/>
              </a:rPr>
            </a:br>
            <a:r>
              <a:rPr lang="en-US" sz="3100" dirty="0">
                <a:solidFill>
                  <a:schemeClr val="tx1"/>
                </a:solidFill>
                <a:latin typeface="Franklin Gothic Demi" panose="020B0703020102020204" pitchFamily="34" charset="0"/>
              </a:rPr>
              <a:t>Dr. Phil Granberry, Senior Data Analyst</a:t>
            </a:r>
            <a:r>
              <a:rPr lang="en-US" sz="2700" dirty="0">
                <a:solidFill>
                  <a:schemeClr val="tx1"/>
                </a:solidFill>
                <a:latin typeface="Franklin Gothic Demi" panose="020B0703020102020204" pitchFamily="34" charset="0"/>
              </a:rPr>
              <a:t/>
            </a:r>
            <a:br>
              <a:rPr lang="en-US" sz="2700" dirty="0">
                <a:solidFill>
                  <a:schemeClr val="tx1"/>
                </a:solidFill>
                <a:latin typeface="Franklin Gothic Demi" panose="020B0703020102020204" pitchFamily="34" charset="0"/>
              </a:rPr>
            </a:br>
            <a:r>
              <a:rPr lang="en-US" sz="2700" dirty="0">
                <a:latin typeface="Franklin Gothic Demi" panose="020B0703020102020204" pitchFamily="34" charset="0"/>
              </a:rPr>
              <a:t/>
            </a:r>
            <a:br>
              <a:rPr lang="en-US" sz="2700" dirty="0">
                <a:latin typeface="Franklin Gothic Demi" panose="020B0703020102020204" pitchFamily="34" charset="0"/>
              </a:rPr>
            </a:br>
            <a:r>
              <a:rPr lang="en-US" sz="2700" dirty="0">
                <a:solidFill>
                  <a:schemeClr val="tx1"/>
                </a:solidFill>
                <a:latin typeface="Franklin Gothic Demi" panose="020B0703020102020204" pitchFamily="34" charset="0"/>
              </a:rPr>
              <a:t>Mauricio Gastón Institute for Latino Community Development &amp; Public Policy </a:t>
            </a:r>
            <a:br>
              <a:rPr lang="en-US" sz="2700" dirty="0">
                <a:solidFill>
                  <a:schemeClr val="tx1"/>
                </a:solidFill>
                <a:latin typeface="Franklin Gothic Demi" panose="020B0703020102020204" pitchFamily="34" charset="0"/>
              </a:rPr>
            </a:br>
            <a:r>
              <a:rPr lang="en-US" sz="2700" dirty="0">
                <a:solidFill>
                  <a:schemeClr val="tx1"/>
                </a:solidFill>
                <a:latin typeface="Franklin Gothic Demi" panose="020B0703020102020204" pitchFamily="34" charset="0"/>
              </a:rPr>
              <a:t>University of </a:t>
            </a:r>
            <a:r>
              <a:rPr lang="en-US" sz="2700" dirty="0" smtClean="0">
                <a:solidFill>
                  <a:schemeClr val="tx1"/>
                </a:solidFill>
                <a:latin typeface="Franklin Gothic Demi" panose="020B0703020102020204" pitchFamily="34" charset="0"/>
              </a:rPr>
              <a:t>Massachusetts-Boston</a:t>
            </a:r>
            <a:br>
              <a:rPr lang="en-US" sz="2700" dirty="0" smtClean="0">
                <a:solidFill>
                  <a:schemeClr val="tx1"/>
                </a:solidFill>
                <a:latin typeface="Franklin Gothic Demi" panose="020B0703020102020204" pitchFamily="34" charset="0"/>
              </a:rPr>
            </a:br>
            <a:r>
              <a:rPr lang="en-US" sz="3200" dirty="0" smtClean="0">
                <a:solidFill>
                  <a:schemeClr val="tx1"/>
                </a:solidFill>
                <a:latin typeface="Franklin Gothic Demi" panose="020B0703020102020204" pitchFamily="34" charset="0"/>
              </a:rPr>
              <a:t> </a:t>
            </a:r>
            <a:r>
              <a:rPr lang="en-US" sz="3200" dirty="0">
                <a:solidFill>
                  <a:schemeClr val="tx1"/>
                </a:solidFill>
                <a:latin typeface="Franklin Gothic Demi" panose="020B0703020102020204" pitchFamily="34" charset="0"/>
              </a:rPr>
              <a:t/>
            </a:r>
            <a:br>
              <a:rPr lang="en-US" sz="3200" dirty="0">
                <a:solidFill>
                  <a:schemeClr val="tx1"/>
                </a:solidFill>
                <a:latin typeface="Franklin Gothic Demi" panose="020B0703020102020204" pitchFamily="34" charset="0"/>
              </a:rPr>
            </a:br>
            <a:r>
              <a:rPr lang="en-US" sz="3200" dirty="0">
                <a:solidFill>
                  <a:schemeClr val="tx1"/>
                </a:solidFill>
                <a:latin typeface="Franklin Gothic Demi" panose="020B0703020102020204" pitchFamily="34" charset="0"/>
              </a:rPr>
              <a:t>April 22, 2020</a:t>
            </a:r>
          </a:p>
        </p:txBody>
      </p:sp>
      <p:sp>
        <p:nvSpPr>
          <p:cNvPr id="5126" name="Rectangle 8"/>
          <p:cNvSpPr>
            <a:spLocks noChangeArrowheads="1"/>
          </p:cNvSpPr>
          <p:nvPr/>
        </p:nvSpPr>
        <p:spPr bwMode="auto">
          <a:xfrm>
            <a:off x="1312863" y="5424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pitchFamily="36" charset="-128"/>
              </a:defRPr>
            </a:lvl1pPr>
            <a:lvl2pPr marL="37931725" indent="-37474525">
              <a:defRPr sz="2400">
                <a:solidFill>
                  <a:schemeClr val="tx1"/>
                </a:solidFill>
                <a:latin typeface="Arial" panose="020B0604020202020204" pitchFamily="34" charset="0"/>
                <a:ea typeface="ヒラギノ角ゴ Pro W3" pitchFamily="36" charset="-128"/>
              </a:defRPr>
            </a:lvl2pPr>
            <a:lvl3pPr marL="1143000" indent="-228600">
              <a:defRPr sz="2400">
                <a:solidFill>
                  <a:schemeClr val="tx1"/>
                </a:solidFill>
                <a:latin typeface="Arial" panose="020B0604020202020204" pitchFamily="34" charset="0"/>
                <a:ea typeface="ヒラギノ角ゴ Pro W3" pitchFamily="36" charset="-128"/>
              </a:defRPr>
            </a:lvl3pPr>
            <a:lvl4pPr marL="1600200" indent="-228600">
              <a:defRPr sz="2400">
                <a:solidFill>
                  <a:schemeClr val="tx1"/>
                </a:solidFill>
                <a:latin typeface="Arial" panose="020B0604020202020204" pitchFamily="34" charset="0"/>
                <a:ea typeface="ヒラギノ角ゴ Pro W3" pitchFamily="36" charset="-128"/>
              </a:defRPr>
            </a:lvl4pPr>
            <a:lvl5pPr marL="2057400" indent="-228600">
              <a:defRPr sz="2400">
                <a:solidFill>
                  <a:schemeClr val="tx1"/>
                </a:solidFill>
                <a:latin typeface="Arial" panose="020B0604020202020204" pitchFamily="34" charset="0"/>
                <a:ea typeface="ヒラギノ角ゴ Pro W3" pitchFamily="3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36" charset="-128"/>
              </a:defRPr>
            </a:lvl9pPr>
          </a:lstStyle>
          <a:p>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741" y="343192"/>
            <a:ext cx="7415213" cy="464279"/>
          </a:xfrm>
        </p:spPr>
        <p:txBody>
          <a:bodyPr>
            <a:noAutofit/>
          </a:bodyPr>
          <a:lstStyle/>
          <a:p>
            <a:r>
              <a:rPr lang="en-US" sz="2700" dirty="0" smtClean="0">
                <a:latin typeface="Franklin Gothic Heavy" panose="020B0903020102020204" pitchFamily="34" charset="0"/>
              </a:rPr>
              <a:t>ELs</a:t>
            </a:r>
            <a:r>
              <a:rPr lang="en-US" sz="2700" dirty="0">
                <a:latin typeface="Franklin Gothic Heavy" panose="020B0903020102020204" pitchFamily="34" charset="0"/>
              </a:rPr>
              <a:t>’ Race and Ethnic Distribution</a:t>
            </a:r>
          </a:p>
        </p:txBody>
      </p:sp>
      <p:graphicFrame>
        <p:nvGraphicFramePr>
          <p:cNvPr id="7" name="Chart 6"/>
          <p:cNvGraphicFramePr>
            <a:graphicFrameLocks/>
          </p:cNvGraphicFramePr>
          <p:nvPr>
            <p:extLst>
              <p:ext uri="{D42A27DB-BD31-4B8C-83A1-F6EECF244321}">
                <p14:modId xmlns:p14="http://schemas.microsoft.com/office/powerpoint/2010/main" val="3977932403"/>
              </p:ext>
            </p:extLst>
          </p:nvPr>
        </p:nvGraphicFramePr>
        <p:xfrm>
          <a:off x="680756" y="1066800"/>
          <a:ext cx="3954652" cy="37475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394568958"/>
              </p:ext>
            </p:extLst>
          </p:nvPr>
        </p:nvGraphicFramePr>
        <p:xfrm>
          <a:off x="4808348" y="1066798"/>
          <a:ext cx="3954652" cy="374754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989938" y="4814341"/>
            <a:ext cx="3357439" cy="1200329"/>
          </a:xfrm>
          <a:prstGeom prst="rect">
            <a:avLst/>
          </a:prstGeom>
          <a:noFill/>
        </p:spPr>
        <p:txBody>
          <a:bodyPr wrap="square" rtlCol="0">
            <a:spAutoFit/>
          </a:bodyPr>
          <a:lstStyle/>
          <a:p>
            <a:r>
              <a:rPr lang="en-US" sz="1800" dirty="0">
                <a:latin typeface="Franklin Gothic Demi Cond" panose="020B0706030402020204" pitchFamily="34" charset="0"/>
              </a:rPr>
              <a:t>English Learners in Massachusetts represent 10.5% of all students. Latinx students account for almost 59% of the ELs in the state.</a:t>
            </a:r>
          </a:p>
        </p:txBody>
      </p:sp>
      <p:sp>
        <p:nvSpPr>
          <p:cNvPr id="9" name="TextBox 8"/>
          <p:cNvSpPr txBox="1"/>
          <p:nvPr/>
        </p:nvSpPr>
        <p:spPr>
          <a:xfrm>
            <a:off x="4808348" y="4814341"/>
            <a:ext cx="3564160" cy="1200329"/>
          </a:xfrm>
          <a:prstGeom prst="rect">
            <a:avLst/>
          </a:prstGeom>
          <a:noFill/>
        </p:spPr>
        <p:txBody>
          <a:bodyPr wrap="square" rtlCol="0">
            <a:spAutoFit/>
          </a:bodyPr>
          <a:lstStyle/>
          <a:p>
            <a:r>
              <a:rPr lang="en-US" sz="1800" dirty="0">
                <a:latin typeface="Franklin Gothic Demi Cond" panose="020B0706030402020204" pitchFamily="34" charset="0"/>
              </a:rPr>
              <a:t>English Learners in Gateway cities represent 20.4% of all students. Latinx students account for about 66% of all ELs in gateway cities .</a:t>
            </a:r>
          </a:p>
        </p:txBody>
      </p:sp>
      <p:sp>
        <p:nvSpPr>
          <p:cNvPr id="10" name="TextBox 9"/>
          <p:cNvSpPr txBox="1"/>
          <p:nvPr/>
        </p:nvSpPr>
        <p:spPr>
          <a:xfrm>
            <a:off x="2457540" y="6172200"/>
            <a:ext cx="4574676" cy="230832"/>
          </a:xfrm>
          <a:prstGeom prst="rect">
            <a:avLst/>
          </a:prstGeom>
          <a:noFill/>
        </p:spPr>
        <p:txBody>
          <a:bodyPr wrap="square" rtlCol="0">
            <a:spAutoFit/>
          </a:bodyPr>
          <a:lstStyle/>
          <a:p>
            <a:r>
              <a:rPr lang="en-US" sz="900" dirty="0">
                <a:solidFill>
                  <a:srgbClr val="737373"/>
                </a:solidFill>
                <a:latin typeface="Franklin Gothic Heavy" panose="020B0903020102020204" pitchFamily="34" charset="0"/>
              </a:rPr>
              <a:t>Source: Massachusetts Department of Elementary and Secondary Education</a:t>
            </a:r>
            <a:r>
              <a:rPr lang="en-US" sz="675" dirty="0">
                <a:latin typeface="Franklin Gothic Heavy" panose="020B0903020102020204" pitchFamily="34" charset="0"/>
              </a:rPr>
              <a:t>.</a:t>
            </a:r>
          </a:p>
        </p:txBody>
      </p:sp>
    </p:spTree>
    <p:extLst>
      <p:ext uri="{BB962C8B-B14F-4D97-AF65-F5344CB8AC3E}">
        <p14:creationId xmlns:p14="http://schemas.microsoft.com/office/powerpoint/2010/main" val="1543710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0992" y="994884"/>
            <a:ext cx="3014208" cy="4643916"/>
          </a:xfrm>
          <a:solidFill>
            <a:schemeClr val="accent1">
              <a:lumMod val="40000"/>
              <a:lumOff val="60000"/>
            </a:schemeClr>
          </a:solidFill>
        </p:spPr>
        <p:txBody>
          <a:bodyPr>
            <a:noAutofit/>
          </a:bodyPr>
          <a:lstStyle/>
          <a:p>
            <a:pPr marL="0" indent="0">
              <a:buNone/>
            </a:pPr>
            <a:r>
              <a:rPr lang="en-US" dirty="0">
                <a:solidFill>
                  <a:schemeClr val="tx1"/>
                </a:solidFill>
                <a:latin typeface="Franklin Gothic Demi Cond" panose="020B0706030402020204" pitchFamily="34" charset="0"/>
              </a:rPr>
              <a:t>Of the 296,133 HS students in MA, 56,443 (19.1%) are Latino/Hispanic </a:t>
            </a:r>
          </a:p>
          <a:p>
            <a:pPr marL="0" indent="0">
              <a:buNone/>
            </a:pPr>
            <a:r>
              <a:rPr lang="en-US" dirty="0">
                <a:solidFill>
                  <a:schemeClr val="tx1"/>
                </a:solidFill>
                <a:latin typeface="Franklin Gothic Demi Cond" panose="020B0706030402020204" pitchFamily="34" charset="0"/>
              </a:rPr>
              <a:t>Of those 56,443 Latinos:</a:t>
            </a:r>
          </a:p>
          <a:p>
            <a:r>
              <a:rPr lang="en-US" sz="2200" dirty="0">
                <a:solidFill>
                  <a:schemeClr val="tx1"/>
                </a:solidFill>
                <a:latin typeface="Franklin Gothic Demi Cond" panose="020B0706030402020204" pitchFamily="34" charset="0"/>
              </a:rPr>
              <a:t>23.5% were English Learners </a:t>
            </a:r>
          </a:p>
          <a:p>
            <a:r>
              <a:rPr lang="en-US" sz="2200" dirty="0">
                <a:solidFill>
                  <a:schemeClr val="tx1"/>
                </a:solidFill>
                <a:latin typeface="Franklin Gothic Demi Cond" panose="020B0706030402020204" pitchFamily="34" charset="0"/>
              </a:rPr>
              <a:t>20.3% were students with disabilities</a:t>
            </a:r>
          </a:p>
          <a:p>
            <a:r>
              <a:rPr lang="en-US" sz="2200" dirty="0">
                <a:solidFill>
                  <a:schemeClr val="tx1"/>
                </a:solidFill>
                <a:latin typeface="Franklin Gothic Demi Cond" panose="020B0706030402020204" pitchFamily="34" charset="0"/>
              </a:rPr>
              <a:t>55.7% were economically disadvantaged</a:t>
            </a:r>
          </a:p>
        </p:txBody>
      </p:sp>
      <p:graphicFrame>
        <p:nvGraphicFramePr>
          <p:cNvPr id="6" name="Content Placeholder 9"/>
          <p:cNvGraphicFramePr>
            <a:graphicFrameLocks noGrp="1"/>
          </p:cNvGraphicFramePr>
          <p:nvPr>
            <p:ph sz="half" idx="2"/>
            <p:extLst>
              <p:ext uri="{D42A27DB-BD31-4B8C-83A1-F6EECF244321}">
                <p14:modId xmlns:p14="http://schemas.microsoft.com/office/powerpoint/2010/main" val="4159938411"/>
              </p:ext>
            </p:extLst>
          </p:nvPr>
        </p:nvGraphicFramePr>
        <p:xfrm>
          <a:off x="3751028" y="792400"/>
          <a:ext cx="4901980" cy="45497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751028" y="5342108"/>
            <a:ext cx="4901980" cy="577081"/>
          </a:xfrm>
          <a:prstGeom prst="rect">
            <a:avLst/>
          </a:prstGeom>
          <a:noFill/>
        </p:spPr>
        <p:txBody>
          <a:bodyPr wrap="square" rtlCol="0">
            <a:spAutoFit/>
          </a:bodyPr>
          <a:lstStyle/>
          <a:p>
            <a:r>
              <a:rPr lang="en-US" sz="1050" dirty="0">
                <a:latin typeface="Franklin Gothic Demi Cond" panose="020B0706030402020204" pitchFamily="34" charset="0"/>
              </a:rPr>
              <a:t>Graduation and post secondary education outcomes based on a cohort entering high school in Sept 2011.  Enrollment and persistence at any college. Gaps exist all along this pipeline towards completion of post secondary education</a:t>
            </a:r>
          </a:p>
        </p:txBody>
      </p:sp>
      <p:sp>
        <p:nvSpPr>
          <p:cNvPr id="5" name="TextBox 4"/>
          <p:cNvSpPr txBox="1"/>
          <p:nvPr/>
        </p:nvSpPr>
        <p:spPr>
          <a:xfrm>
            <a:off x="835648" y="5734523"/>
            <a:ext cx="2517152" cy="369332"/>
          </a:xfrm>
          <a:prstGeom prst="rect">
            <a:avLst/>
          </a:prstGeom>
          <a:noFill/>
        </p:spPr>
        <p:txBody>
          <a:bodyPr wrap="square" rtlCol="0">
            <a:spAutoFit/>
          </a:bodyPr>
          <a:lstStyle/>
          <a:p>
            <a:r>
              <a:rPr lang="en-US" sz="900" dirty="0">
                <a:latin typeface="Franklin Gothic Book" panose="020B0503020102020204" pitchFamily="34" charset="0"/>
              </a:rPr>
              <a:t>Source: Massachusetts Department of Elementary &amp; Secondary Education. AY2018</a:t>
            </a:r>
          </a:p>
        </p:txBody>
      </p:sp>
      <p:sp>
        <p:nvSpPr>
          <p:cNvPr id="8" name="Title 1"/>
          <p:cNvSpPr>
            <a:spLocks noGrp="1"/>
          </p:cNvSpPr>
          <p:nvPr>
            <p:ph type="title"/>
          </p:nvPr>
        </p:nvSpPr>
        <p:spPr>
          <a:xfrm>
            <a:off x="989374" y="366373"/>
            <a:ext cx="5967593" cy="426027"/>
          </a:xfrm>
        </p:spPr>
        <p:txBody>
          <a:bodyPr>
            <a:normAutofit fontScale="90000"/>
          </a:bodyPr>
          <a:lstStyle/>
          <a:p>
            <a:r>
              <a:rPr lang="en-US" sz="2700" dirty="0">
                <a:latin typeface="Franklin Gothic Heavy" panose="020B0903020102020204" pitchFamily="34" charset="0"/>
              </a:rPr>
              <a:t>Latino HS students</a:t>
            </a:r>
          </a:p>
        </p:txBody>
      </p:sp>
    </p:spTree>
    <p:extLst>
      <p:ext uri="{BB962C8B-B14F-4D97-AF65-F5344CB8AC3E}">
        <p14:creationId xmlns:p14="http://schemas.microsoft.com/office/powerpoint/2010/main" val="1412814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935788"/>
            <a:ext cx="7162800" cy="2308324"/>
          </a:xfrm>
          <a:prstGeom prst="rect">
            <a:avLst/>
          </a:prstGeom>
        </p:spPr>
        <p:txBody>
          <a:bodyPr wrap="square">
            <a:spAutoFit/>
          </a:bodyPr>
          <a:lstStyle/>
          <a:p>
            <a:r>
              <a:rPr lang="en-US" sz="2400" b="1" i="1" dirty="0" smtClean="0"/>
              <a:t>The </a:t>
            </a:r>
            <a:r>
              <a:rPr lang="en-US" sz="2400" b="1" i="1" dirty="0"/>
              <a:t>mission of the Gastón Institute is to inform policy makers about issues vital to the state’s growing Latino community and to provide this community with the information and analysis necessary for effective participation in public policy development.</a:t>
            </a:r>
          </a:p>
        </p:txBody>
      </p:sp>
      <p:sp>
        <p:nvSpPr>
          <p:cNvPr id="4" name="TextBox 3"/>
          <p:cNvSpPr txBox="1"/>
          <p:nvPr/>
        </p:nvSpPr>
        <p:spPr>
          <a:xfrm>
            <a:off x="460612" y="981169"/>
            <a:ext cx="5486400" cy="1200329"/>
          </a:xfrm>
          <a:prstGeom prst="rect">
            <a:avLst/>
          </a:prstGeom>
          <a:noFill/>
        </p:spPr>
        <p:txBody>
          <a:bodyPr wrap="square" rtlCol="0">
            <a:spAutoFit/>
          </a:bodyPr>
          <a:lstStyle/>
          <a:p>
            <a:r>
              <a:rPr lang="en-US" sz="2400" b="1" dirty="0"/>
              <a:t>THE MAURICIO GASTÓN INSTITUTE </a:t>
            </a:r>
            <a:r>
              <a:rPr lang="en-US" sz="2400" b="1" dirty="0" smtClean="0"/>
              <a:t>FOR </a:t>
            </a:r>
            <a:r>
              <a:rPr lang="en-US" sz="2400" b="1" dirty="0"/>
              <a:t>LATINO COMMUNITY DEVELOPMENT </a:t>
            </a:r>
            <a:r>
              <a:rPr lang="en-US" sz="2400" b="1" dirty="0" smtClean="0"/>
              <a:t>&amp; PUBLIC </a:t>
            </a:r>
            <a:r>
              <a:rPr lang="en-US" sz="2400" b="1" dirty="0"/>
              <a:t>POLICY </a:t>
            </a:r>
          </a:p>
        </p:txBody>
      </p:sp>
      <p:pic>
        <p:nvPicPr>
          <p:cNvPr id="5" name="Picture 4" descr="Gaston_Logo_Blue_Blu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665352"/>
            <a:ext cx="2590800" cy="1969008"/>
          </a:xfrm>
          <a:prstGeom prst="rect">
            <a:avLst/>
          </a:prstGeom>
        </p:spPr>
      </p:pic>
      <p:pic>
        <p:nvPicPr>
          <p:cNvPr id="6" name="Picture 5" descr="Macintosh HD:Users:pablogoldbarg:Pictures:Logos:twitter-bird-twitter-logo-white-on-blue-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5562600"/>
            <a:ext cx="365760" cy="365760"/>
          </a:xfrm>
          <a:prstGeom prst="rect">
            <a:avLst/>
          </a:prstGeom>
          <a:noFill/>
          <a:ln>
            <a:noFill/>
          </a:ln>
        </p:spPr>
      </p:pic>
      <p:pic>
        <p:nvPicPr>
          <p:cNvPr id="7" name="Picture 6" descr="Macintosh HD:Users:pablogoldbarg:Pictures:Logos:vimeo_logo_copy.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1020" y="6122035"/>
            <a:ext cx="365760" cy="365760"/>
          </a:xfrm>
          <a:prstGeom prst="rect">
            <a:avLst/>
          </a:prstGeom>
          <a:noFill/>
          <a:ln>
            <a:noFill/>
          </a:ln>
        </p:spPr>
      </p:pic>
      <p:pic>
        <p:nvPicPr>
          <p:cNvPr id="8" name="Picture 7" descr="Macintosh HD:Users:pablogoldbarg:Pictures:Logos:Facebook Logo.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1020" y="5562600"/>
            <a:ext cx="365760" cy="365760"/>
          </a:xfrm>
          <a:prstGeom prst="rect">
            <a:avLst/>
          </a:prstGeom>
          <a:noFill/>
          <a:ln>
            <a:noFill/>
          </a:ln>
        </p:spPr>
      </p:pic>
      <p:pic>
        <p:nvPicPr>
          <p:cNvPr id="9" name="Picture 8" descr="Macintosh HD:Users:pablogoldbarg:Downloads:g+128.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0" y="6122035"/>
            <a:ext cx="365760" cy="365760"/>
          </a:xfrm>
          <a:prstGeom prst="rect">
            <a:avLst/>
          </a:prstGeom>
          <a:noFill/>
          <a:ln>
            <a:noFill/>
          </a:ln>
          <a:extLst/>
        </p:spPr>
      </p:pic>
      <p:sp>
        <p:nvSpPr>
          <p:cNvPr id="10" name="Rectangle 9"/>
          <p:cNvSpPr/>
          <p:nvPr/>
        </p:nvSpPr>
        <p:spPr>
          <a:xfrm>
            <a:off x="1371600" y="5562600"/>
            <a:ext cx="5867400" cy="871521"/>
          </a:xfrm>
          <a:prstGeom prst="rect">
            <a:avLst/>
          </a:prstGeom>
        </p:spPr>
        <p:txBody>
          <a:bodyPr wrap="square">
            <a:spAutoFit/>
          </a:bodyPr>
          <a:lstStyle/>
          <a:p>
            <a:pPr>
              <a:lnSpc>
                <a:spcPct val="90000"/>
              </a:lnSpc>
            </a:pPr>
            <a:r>
              <a:rPr lang="en-US" sz="1400" dirty="0" smtClean="0"/>
              <a:t>@</a:t>
            </a:r>
            <a:r>
              <a:rPr lang="en-US" sz="1400" dirty="0" err="1" smtClean="0"/>
              <a:t>GastonInstitute</a:t>
            </a:r>
            <a:r>
              <a:rPr lang="en-US" sz="1400" dirty="0" smtClean="0"/>
              <a:t>		            Find us on Facebook</a:t>
            </a:r>
          </a:p>
          <a:p>
            <a:pPr>
              <a:lnSpc>
                <a:spcPct val="90000"/>
              </a:lnSpc>
            </a:pPr>
            <a:endParaRPr lang="en-US" sz="1400" dirty="0"/>
          </a:p>
          <a:p>
            <a:pPr>
              <a:lnSpc>
                <a:spcPct val="90000"/>
              </a:lnSpc>
            </a:pPr>
            <a:endParaRPr lang="en-US" sz="1400" dirty="0" smtClean="0"/>
          </a:p>
          <a:p>
            <a:pPr>
              <a:lnSpc>
                <a:spcPct val="90000"/>
              </a:lnSpc>
            </a:pPr>
            <a:r>
              <a:rPr lang="en-US" sz="1400" dirty="0" smtClean="0"/>
              <a:t>+</a:t>
            </a:r>
            <a:r>
              <a:rPr lang="en-US" sz="1400" dirty="0" err="1" smtClean="0"/>
              <a:t>GastonInstitute</a:t>
            </a:r>
            <a:r>
              <a:rPr lang="en-US" sz="1400" dirty="0" smtClean="0"/>
              <a:t>		            </a:t>
            </a:r>
            <a:r>
              <a:rPr lang="en-US" sz="1400" dirty="0" err="1" smtClean="0"/>
              <a:t>vimeo.com</a:t>
            </a:r>
            <a:r>
              <a:rPr lang="en-US" sz="1400" dirty="0" smtClean="0"/>
              <a:t>/</a:t>
            </a:r>
            <a:r>
              <a:rPr lang="en-US" sz="1400" dirty="0" err="1" smtClean="0"/>
              <a:t>GastonInstitute</a:t>
            </a:r>
            <a:endParaRPr lang="en-US" sz="1400" dirty="0"/>
          </a:p>
        </p:txBody>
      </p:sp>
    </p:spTree>
    <p:extLst>
      <p:ext uri="{BB962C8B-B14F-4D97-AF65-F5344CB8AC3E}">
        <p14:creationId xmlns:p14="http://schemas.microsoft.com/office/powerpoint/2010/main" val="2512001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A6A1B-5D2B-4253-B892-58F2C0701379}"/>
              </a:ext>
            </a:extLst>
          </p:cNvPr>
          <p:cNvSpPr>
            <a:spLocks noGrp="1"/>
          </p:cNvSpPr>
          <p:nvPr>
            <p:ph type="title"/>
          </p:nvPr>
        </p:nvSpPr>
        <p:spPr>
          <a:xfrm>
            <a:off x="628649" y="291089"/>
            <a:ext cx="8092720" cy="978115"/>
          </a:xfrm>
        </p:spPr>
        <p:txBody>
          <a:bodyPr vert="horz" lIns="91440" tIns="45720" rIns="91440" bIns="45720" rtlCol="0" anchor="b">
            <a:normAutofit fontScale="90000"/>
          </a:bodyPr>
          <a:lstStyle/>
          <a:p>
            <a:pPr algn="ctr" eaLnBrk="1" hangingPunct="1">
              <a:lnSpc>
                <a:spcPct val="90000"/>
              </a:lnSpc>
            </a:pPr>
            <a:r>
              <a:rPr lang="en-US" sz="2900" kern="1200" dirty="0">
                <a:solidFill>
                  <a:schemeClr val="tx1"/>
                </a:solidFill>
                <a:latin typeface="Franklin Gothic Heavy" panose="020B0903020102020204" pitchFamily="34" charset="0"/>
              </a:rPr>
              <a:t>Latinos and other communities of color </a:t>
            </a:r>
            <a:r>
              <a:rPr lang="en-US" sz="2900" kern="1200" dirty="0" smtClean="0">
                <a:latin typeface="Franklin Gothic Heavy" panose="020B0903020102020204" pitchFamily="34" charset="0"/>
              </a:rPr>
              <a:t>have disproportionate numbers of </a:t>
            </a:r>
            <a:r>
              <a:rPr lang="en-US" sz="2900" kern="1200" dirty="0" smtClean="0">
                <a:solidFill>
                  <a:schemeClr val="tx1"/>
                </a:solidFill>
                <a:latin typeface="Franklin Gothic Heavy" panose="020B0903020102020204" pitchFamily="34" charset="0"/>
              </a:rPr>
              <a:t>COVID-19 infections</a:t>
            </a:r>
            <a:endParaRPr lang="en-US" sz="2900" kern="1200" dirty="0">
              <a:solidFill>
                <a:schemeClr val="tx1"/>
              </a:solidFill>
              <a:latin typeface="Franklin Gothic Heavy" panose="020B0903020102020204" pitchFamily="34" charset="0"/>
            </a:endParaRPr>
          </a:p>
        </p:txBody>
      </p:sp>
      <p:sp>
        <p:nvSpPr>
          <p:cNvPr id="3" name="TextBox 2">
            <a:extLst>
              <a:ext uri="{FF2B5EF4-FFF2-40B4-BE49-F238E27FC236}">
                <a16:creationId xmlns:a16="http://schemas.microsoft.com/office/drawing/2014/main" id="{268B68ED-2A98-4CB4-8C2B-CA901ECE2066}"/>
              </a:ext>
            </a:extLst>
          </p:cNvPr>
          <p:cNvSpPr txBox="1"/>
          <p:nvPr/>
        </p:nvSpPr>
        <p:spPr>
          <a:xfrm>
            <a:off x="681315" y="2029599"/>
            <a:ext cx="184731" cy="46166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F2D5AB4E-9122-41A6-8FFE-65C79E79AE67}"/>
              </a:ext>
            </a:extLst>
          </p:cNvPr>
          <p:cNvSpPr txBox="1"/>
          <p:nvPr/>
        </p:nvSpPr>
        <p:spPr>
          <a:xfrm>
            <a:off x="592788" y="6225289"/>
            <a:ext cx="8128581" cy="276999"/>
          </a:xfrm>
          <a:prstGeom prst="rect">
            <a:avLst/>
          </a:prstGeom>
          <a:noFill/>
        </p:spPr>
        <p:txBody>
          <a:bodyPr wrap="square" rtlCol="0">
            <a:spAutoFit/>
          </a:bodyPr>
          <a:lstStyle/>
          <a:p>
            <a:r>
              <a:rPr lang="en-US" sz="1200" dirty="0">
                <a:solidFill>
                  <a:schemeClr val="tx2">
                    <a:lumMod val="90000"/>
                    <a:lumOff val="10000"/>
                  </a:schemeClr>
                </a:solidFill>
                <a:latin typeface="Franklin Gothic Heavy" panose="020B0903020102020204" pitchFamily="34" charset="0"/>
              </a:rPr>
              <a:t>Source</a:t>
            </a:r>
            <a:r>
              <a:rPr lang="en-US" sz="1200" dirty="0">
                <a:solidFill>
                  <a:schemeClr val="tx2">
                    <a:lumMod val="90000"/>
                    <a:lumOff val="10000"/>
                  </a:schemeClr>
                </a:solidFill>
                <a:latin typeface="Franklin Gothic Demi Cond" panose="020B0706030402020204" pitchFamily="34" charset="0"/>
              </a:rPr>
              <a:t>: Massachusetts Department of Public Health COVID-19 Dashboard - Tuesday, April 21, 2020</a:t>
            </a:r>
          </a:p>
        </p:txBody>
      </p:sp>
      <p:graphicFrame>
        <p:nvGraphicFramePr>
          <p:cNvPr id="7" name="Chart 6">
            <a:extLst>
              <a:ext uri="{FF2B5EF4-FFF2-40B4-BE49-F238E27FC236}">
                <a16:creationId xmlns:a16="http://schemas.microsoft.com/office/drawing/2014/main" id="{9369B679-A3F7-4AA5-8A85-E58FF062200A}"/>
              </a:ext>
            </a:extLst>
          </p:cNvPr>
          <p:cNvGraphicFramePr>
            <a:graphicFrameLocks/>
          </p:cNvGraphicFramePr>
          <p:nvPr>
            <p:extLst/>
          </p:nvPr>
        </p:nvGraphicFramePr>
        <p:xfrm>
          <a:off x="624164" y="1437928"/>
          <a:ext cx="4248151" cy="47064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5B98F73D-F1FC-4B39-B3BF-54902EA3F9A4}"/>
              </a:ext>
            </a:extLst>
          </p:cNvPr>
          <p:cNvGraphicFramePr>
            <a:graphicFrameLocks/>
          </p:cNvGraphicFramePr>
          <p:nvPr>
            <p:extLst/>
          </p:nvPr>
        </p:nvGraphicFramePr>
        <p:xfrm>
          <a:off x="4652593" y="1419999"/>
          <a:ext cx="4248151" cy="47064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62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220200" cy="7391399"/>
          </a:xfrm>
          <a:prstGeom prst="rect">
            <a:avLst/>
          </a:prstGeom>
        </p:spPr>
      </p:pic>
    </p:spTree>
    <p:extLst>
      <p:ext uri="{BB962C8B-B14F-4D97-AF65-F5344CB8AC3E}">
        <p14:creationId xmlns:p14="http://schemas.microsoft.com/office/powerpoint/2010/main" val="643843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A6A1B-5D2B-4253-B892-58F2C0701379}"/>
              </a:ext>
            </a:extLst>
          </p:cNvPr>
          <p:cNvSpPr>
            <a:spLocks noGrp="1"/>
          </p:cNvSpPr>
          <p:nvPr>
            <p:ph type="title"/>
          </p:nvPr>
        </p:nvSpPr>
        <p:spPr>
          <a:xfrm>
            <a:off x="628649" y="291090"/>
            <a:ext cx="7886699" cy="932688"/>
          </a:xfrm>
        </p:spPr>
        <p:txBody>
          <a:bodyPr vert="horz" lIns="91440" tIns="45720" rIns="91440" bIns="45720" rtlCol="0" anchor="b">
            <a:normAutofit/>
          </a:bodyPr>
          <a:lstStyle/>
          <a:p>
            <a:pPr algn="ctr" eaLnBrk="1" hangingPunct="1">
              <a:lnSpc>
                <a:spcPct val="90000"/>
              </a:lnSpc>
            </a:pPr>
            <a:r>
              <a:rPr lang="en-US" sz="2900" kern="1200" dirty="0">
                <a:solidFill>
                  <a:schemeClr val="tx1"/>
                </a:solidFill>
                <a:latin typeface="+mj-lt"/>
                <a:ea typeface="+mj-ea"/>
                <a:cs typeface="+mj-cs"/>
              </a:rPr>
              <a:t>Over half of the state’s Latino population lives in 10 cities and towns in MA.  </a:t>
            </a:r>
          </a:p>
        </p:txBody>
      </p:sp>
      <p:sp>
        <p:nvSpPr>
          <p:cNvPr id="3" name="TextBox 2">
            <a:extLst>
              <a:ext uri="{FF2B5EF4-FFF2-40B4-BE49-F238E27FC236}">
                <a16:creationId xmlns:a16="http://schemas.microsoft.com/office/drawing/2014/main" id="{268B68ED-2A98-4CB4-8C2B-CA901ECE2066}"/>
              </a:ext>
            </a:extLst>
          </p:cNvPr>
          <p:cNvSpPr txBox="1"/>
          <p:nvPr/>
        </p:nvSpPr>
        <p:spPr>
          <a:xfrm>
            <a:off x="685800" y="1752600"/>
            <a:ext cx="184731" cy="461665"/>
          </a:xfrm>
          <a:prstGeom prst="rect">
            <a:avLst/>
          </a:prstGeom>
          <a:noFill/>
        </p:spPr>
        <p:txBody>
          <a:bodyPr wrap="none" rtlCol="0">
            <a:spAutoFit/>
          </a:bodyPr>
          <a:lstStyle/>
          <a:p>
            <a:endParaRPr lang="en-US" dirty="0"/>
          </a:p>
        </p:txBody>
      </p:sp>
      <p:graphicFrame>
        <p:nvGraphicFramePr>
          <p:cNvPr id="7" name="Table 6">
            <a:extLst>
              <a:ext uri="{FF2B5EF4-FFF2-40B4-BE49-F238E27FC236}">
                <a16:creationId xmlns:a16="http://schemas.microsoft.com/office/drawing/2014/main" id="{561CE828-E37A-427C-A200-199C43FCA27F}"/>
              </a:ext>
            </a:extLst>
          </p:cNvPr>
          <p:cNvGraphicFramePr>
            <a:graphicFrameLocks noGrp="1"/>
          </p:cNvGraphicFramePr>
          <p:nvPr>
            <p:extLst>
              <p:ext uri="{D42A27DB-BD31-4B8C-83A1-F6EECF244321}">
                <p14:modId xmlns:p14="http://schemas.microsoft.com/office/powerpoint/2010/main" val="2072140059"/>
              </p:ext>
            </p:extLst>
          </p:nvPr>
        </p:nvGraphicFramePr>
        <p:xfrm>
          <a:off x="760236" y="1600200"/>
          <a:ext cx="7886699" cy="4191001"/>
        </p:xfrm>
        <a:graphic>
          <a:graphicData uri="http://schemas.openxmlformats.org/drawingml/2006/table">
            <a:tbl>
              <a:tblPr firstRow="1" firstCol="1" bandRow="1">
                <a:tableStyleId>{5C22544A-7EE6-4342-B048-85BDC9FD1C3A}</a:tableStyleId>
              </a:tblPr>
              <a:tblGrid>
                <a:gridCol w="1625009">
                  <a:extLst>
                    <a:ext uri="{9D8B030D-6E8A-4147-A177-3AD203B41FA5}">
                      <a16:colId xmlns:a16="http://schemas.microsoft.com/office/drawing/2014/main" val="889072466"/>
                    </a:ext>
                  </a:extLst>
                </a:gridCol>
                <a:gridCol w="2049397">
                  <a:extLst>
                    <a:ext uri="{9D8B030D-6E8A-4147-A177-3AD203B41FA5}">
                      <a16:colId xmlns:a16="http://schemas.microsoft.com/office/drawing/2014/main" val="148516231"/>
                    </a:ext>
                  </a:extLst>
                </a:gridCol>
                <a:gridCol w="2251720">
                  <a:extLst>
                    <a:ext uri="{9D8B030D-6E8A-4147-A177-3AD203B41FA5}">
                      <a16:colId xmlns:a16="http://schemas.microsoft.com/office/drawing/2014/main" val="254457089"/>
                    </a:ext>
                  </a:extLst>
                </a:gridCol>
                <a:gridCol w="1960573">
                  <a:extLst>
                    <a:ext uri="{9D8B030D-6E8A-4147-A177-3AD203B41FA5}">
                      <a16:colId xmlns:a16="http://schemas.microsoft.com/office/drawing/2014/main" val="4280161874"/>
                    </a:ext>
                  </a:extLst>
                </a:gridCol>
              </a:tblGrid>
              <a:tr h="899721">
                <a:tc>
                  <a:txBody>
                    <a:bodyPr/>
                    <a:lstStyle/>
                    <a:p>
                      <a:pPr marL="0" marR="0" algn="ctr">
                        <a:lnSpc>
                          <a:spcPct val="107000"/>
                        </a:lnSpc>
                        <a:spcBef>
                          <a:spcPts val="0"/>
                        </a:spcBef>
                        <a:spcAft>
                          <a:spcPts val="0"/>
                        </a:spcAft>
                      </a:pPr>
                      <a:r>
                        <a:rPr lang="en-US" sz="1700" dirty="0">
                          <a:effectLst/>
                        </a:rPr>
                        <a:t>City or Town</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accent1">
                        <a:lumMod val="60000"/>
                        <a:lumOff val="40000"/>
                      </a:schemeClr>
                    </a:solidFill>
                  </a:tcPr>
                </a:tc>
                <a:tc>
                  <a:txBody>
                    <a:bodyPr/>
                    <a:lstStyle/>
                    <a:p>
                      <a:pPr marL="0" marR="0" algn="ctr">
                        <a:lnSpc>
                          <a:spcPct val="107000"/>
                        </a:lnSpc>
                        <a:spcBef>
                          <a:spcPts val="0"/>
                        </a:spcBef>
                        <a:spcAft>
                          <a:spcPts val="0"/>
                        </a:spcAft>
                      </a:pPr>
                      <a:r>
                        <a:rPr lang="en-US" sz="1700" dirty="0">
                          <a:effectLst/>
                        </a:rPr>
                        <a:t>Latino Population</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accent1">
                        <a:lumMod val="60000"/>
                        <a:lumOff val="40000"/>
                      </a:schemeClr>
                    </a:solidFill>
                  </a:tcPr>
                </a:tc>
                <a:tc>
                  <a:txBody>
                    <a:bodyPr/>
                    <a:lstStyle/>
                    <a:p>
                      <a:pPr marL="0" marR="0" algn="ctr">
                        <a:lnSpc>
                          <a:spcPct val="107000"/>
                        </a:lnSpc>
                        <a:spcBef>
                          <a:spcPts val="0"/>
                        </a:spcBef>
                        <a:spcAft>
                          <a:spcPts val="0"/>
                        </a:spcAft>
                      </a:pPr>
                      <a:r>
                        <a:rPr lang="en-US" sz="1700" dirty="0">
                          <a:effectLst/>
                        </a:rPr>
                        <a:t>Population Density/ Square Mile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accent1">
                        <a:lumMod val="60000"/>
                        <a:lumOff val="40000"/>
                      </a:schemeClr>
                    </a:solidFill>
                  </a:tcPr>
                </a:tc>
                <a:tc>
                  <a:txBody>
                    <a:bodyPr/>
                    <a:lstStyle/>
                    <a:p>
                      <a:pPr marL="0" marR="0" algn="ctr">
                        <a:lnSpc>
                          <a:spcPct val="107000"/>
                        </a:lnSpc>
                        <a:spcBef>
                          <a:spcPts val="0"/>
                        </a:spcBef>
                        <a:spcAft>
                          <a:spcPts val="0"/>
                        </a:spcAft>
                      </a:pPr>
                      <a:r>
                        <a:rPr lang="en-US" sz="1700" dirty="0">
                          <a:effectLst/>
                        </a:rPr>
                        <a:t>Rank of Density for All Cities and Towns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accent1">
                        <a:lumMod val="60000"/>
                        <a:lumOff val="40000"/>
                      </a:schemeClr>
                    </a:solidFill>
                  </a:tcPr>
                </a:tc>
                <a:extLst>
                  <a:ext uri="{0D108BD9-81ED-4DB2-BD59-A6C34878D82A}">
                    <a16:rowId xmlns:a16="http://schemas.microsoft.com/office/drawing/2014/main" val="3759292495"/>
                  </a:ext>
                </a:extLst>
              </a:tr>
              <a:tr h="329128">
                <a:tc>
                  <a:txBody>
                    <a:bodyPr/>
                    <a:lstStyle/>
                    <a:p>
                      <a:pPr marL="0" marR="0" algn="ctr">
                        <a:lnSpc>
                          <a:spcPct val="107000"/>
                        </a:lnSpc>
                        <a:spcBef>
                          <a:spcPts val="0"/>
                        </a:spcBef>
                        <a:spcAft>
                          <a:spcPts val="0"/>
                        </a:spcAft>
                      </a:pPr>
                      <a:r>
                        <a:rPr lang="en-US" sz="1700" dirty="0">
                          <a:effectLst/>
                        </a:rPr>
                        <a:t>Boston</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accent1">
                        <a:lumMod val="60000"/>
                        <a:lumOff val="40000"/>
                      </a:schemeClr>
                    </a:solidFill>
                  </a:tcPr>
                </a:tc>
                <a:tc>
                  <a:txBody>
                    <a:bodyPr/>
                    <a:lstStyle/>
                    <a:p>
                      <a:pPr marL="0" marR="0" algn="ctr">
                        <a:lnSpc>
                          <a:spcPct val="107000"/>
                        </a:lnSpc>
                        <a:spcBef>
                          <a:spcPts val="0"/>
                        </a:spcBef>
                        <a:spcAft>
                          <a:spcPts val="0"/>
                        </a:spcAft>
                      </a:pPr>
                      <a:r>
                        <a:rPr lang="en-US" sz="1700" dirty="0">
                          <a:effectLst/>
                        </a:rPr>
                        <a:t>133,893</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accent2">
                        <a:lumMod val="20000"/>
                        <a:lumOff val="80000"/>
                      </a:schemeClr>
                    </a:solidFill>
                  </a:tcPr>
                </a:tc>
                <a:tc>
                  <a:txBody>
                    <a:bodyPr/>
                    <a:lstStyle/>
                    <a:p>
                      <a:pPr marL="0" marR="0" algn="ctr">
                        <a:lnSpc>
                          <a:spcPct val="107000"/>
                        </a:lnSpc>
                        <a:spcBef>
                          <a:spcPts val="0"/>
                        </a:spcBef>
                        <a:spcAft>
                          <a:spcPts val="0"/>
                        </a:spcAft>
                      </a:pPr>
                      <a:r>
                        <a:rPr lang="en-US" sz="1700" dirty="0">
                          <a:effectLst/>
                        </a:rPr>
                        <a:t>13,597</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accent2">
                        <a:lumMod val="20000"/>
                        <a:lumOff val="80000"/>
                      </a:schemeClr>
                    </a:solidFill>
                  </a:tcPr>
                </a:tc>
                <a:tc>
                  <a:txBody>
                    <a:bodyPr/>
                    <a:lstStyle/>
                    <a:p>
                      <a:pPr marL="0" marR="0" algn="ctr">
                        <a:lnSpc>
                          <a:spcPct val="107000"/>
                        </a:lnSpc>
                        <a:spcBef>
                          <a:spcPts val="0"/>
                        </a:spcBef>
                        <a:spcAft>
                          <a:spcPts val="0"/>
                        </a:spcAft>
                      </a:pPr>
                      <a:r>
                        <a:rPr lang="en-US" sz="1700" dirty="0">
                          <a:effectLst/>
                        </a:rPr>
                        <a:t>4</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accent2">
                        <a:lumMod val="20000"/>
                        <a:lumOff val="80000"/>
                      </a:schemeClr>
                    </a:solidFill>
                  </a:tcPr>
                </a:tc>
                <a:extLst>
                  <a:ext uri="{0D108BD9-81ED-4DB2-BD59-A6C34878D82A}">
                    <a16:rowId xmlns:a16="http://schemas.microsoft.com/office/drawing/2014/main" val="1704299859"/>
                  </a:ext>
                </a:extLst>
              </a:tr>
              <a:tr h="329128">
                <a:tc>
                  <a:txBody>
                    <a:bodyPr/>
                    <a:lstStyle/>
                    <a:p>
                      <a:pPr marL="0" marR="0" algn="ctr">
                        <a:lnSpc>
                          <a:spcPct val="107000"/>
                        </a:lnSpc>
                        <a:spcBef>
                          <a:spcPts val="0"/>
                        </a:spcBef>
                        <a:spcAft>
                          <a:spcPts val="0"/>
                        </a:spcAft>
                      </a:pPr>
                      <a:r>
                        <a:rPr lang="en-US" sz="1700" dirty="0">
                          <a:effectLst/>
                        </a:rPr>
                        <a:t>Springfield</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accent1">
                        <a:lumMod val="60000"/>
                        <a:lumOff val="40000"/>
                      </a:schemeClr>
                    </a:solidFill>
                  </a:tcPr>
                </a:tc>
                <a:tc>
                  <a:txBody>
                    <a:bodyPr/>
                    <a:lstStyle/>
                    <a:p>
                      <a:pPr marL="0" marR="0" algn="ctr">
                        <a:lnSpc>
                          <a:spcPct val="107000"/>
                        </a:lnSpc>
                        <a:spcBef>
                          <a:spcPts val="0"/>
                        </a:spcBef>
                        <a:spcAft>
                          <a:spcPts val="0"/>
                        </a:spcAft>
                      </a:pPr>
                      <a:r>
                        <a:rPr lang="en-US" sz="1700" dirty="0">
                          <a:effectLst/>
                        </a:rPr>
                        <a:t>69,131</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bg1"/>
                    </a:solidFill>
                  </a:tcPr>
                </a:tc>
                <a:tc>
                  <a:txBody>
                    <a:bodyPr/>
                    <a:lstStyle/>
                    <a:p>
                      <a:pPr marL="0" marR="0" algn="ctr">
                        <a:lnSpc>
                          <a:spcPct val="107000"/>
                        </a:lnSpc>
                        <a:spcBef>
                          <a:spcPts val="0"/>
                        </a:spcBef>
                        <a:spcAft>
                          <a:spcPts val="0"/>
                        </a:spcAft>
                      </a:pPr>
                      <a:r>
                        <a:rPr lang="en-US" sz="1700" dirty="0">
                          <a:effectLst/>
                        </a:rPr>
                        <a:t>4,673</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bg1"/>
                    </a:solidFill>
                  </a:tcPr>
                </a:tc>
                <a:tc>
                  <a:txBody>
                    <a:bodyPr/>
                    <a:lstStyle/>
                    <a:p>
                      <a:pPr marL="0" marR="0" algn="ctr">
                        <a:lnSpc>
                          <a:spcPct val="107000"/>
                        </a:lnSpc>
                        <a:spcBef>
                          <a:spcPts val="0"/>
                        </a:spcBef>
                        <a:spcAft>
                          <a:spcPts val="0"/>
                        </a:spcAft>
                      </a:pPr>
                      <a:r>
                        <a:rPr lang="en-US" sz="1700">
                          <a:effectLst/>
                        </a:rPr>
                        <a:t>24</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bg1"/>
                    </a:solidFill>
                  </a:tcPr>
                </a:tc>
                <a:extLst>
                  <a:ext uri="{0D108BD9-81ED-4DB2-BD59-A6C34878D82A}">
                    <a16:rowId xmlns:a16="http://schemas.microsoft.com/office/drawing/2014/main" val="1372832959"/>
                  </a:ext>
                </a:extLst>
              </a:tr>
              <a:tr h="329128">
                <a:tc>
                  <a:txBody>
                    <a:bodyPr/>
                    <a:lstStyle/>
                    <a:p>
                      <a:pPr marL="0" marR="0" algn="ctr">
                        <a:lnSpc>
                          <a:spcPct val="107000"/>
                        </a:lnSpc>
                        <a:spcBef>
                          <a:spcPts val="0"/>
                        </a:spcBef>
                        <a:spcAft>
                          <a:spcPts val="0"/>
                        </a:spcAft>
                      </a:pPr>
                      <a:r>
                        <a:rPr lang="en-US" sz="1700" dirty="0">
                          <a:effectLst/>
                        </a:rPr>
                        <a:t>Lawrence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accent1">
                        <a:lumMod val="60000"/>
                        <a:lumOff val="40000"/>
                      </a:schemeClr>
                    </a:solidFill>
                  </a:tcPr>
                </a:tc>
                <a:tc>
                  <a:txBody>
                    <a:bodyPr/>
                    <a:lstStyle/>
                    <a:p>
                      <a:pPr marL="0" marR="0" algn="ctr">
                        <a:lnSpc>
                          <a:spcPct val="107000"/>
                        </a:lnSpc>
                        <a:spcBef>
                          <a:spcPts val="0"/>
                        </a:spcBef>
                        <a:spcAft>
                          <a:spcPts val="0"/>
                        </a:spcAft>
                      </a:pPr>
                      <a:r>
                        <a:rPr lang="en-US" sz="1700" dirty="0">
                          <a:effectLst/>
                        </a:rPr>
                        <a:t>64,080</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accent2">
                        <a:lumMod val="20000"/>
                        <a:lumOff val="80000"/>
                      </a:schemeClr>
                    </a:solidFill>
                  </a:tcPr>
                </a:tc>
                <a:tc>
                  <a:txBody>
                    <a:bodyPr/>
                    <a:lstStyle/>
                    <a:p>
                      <a:pPr marL="0" marR="0" algn="ctr">
                        <a:lnSpc>
                          <a:spcPct val="107000"/>
                        </a:lnSpc>
                        <a:spcBef>
                          <a:spcPts val="0"/>
                        </a:spcBef>
                        <a:spcAft>
                          <a:spcPts val="0"/>
                        </a:spcAft>
                      </a:pPr>
                      <a:r>
                        <a:rPr lang="en-US" sz="1700" dirty="0">
                          <a:effectLst/>
                        </a:rPr>
                        <a:t>10,747</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accent2">
                        <a:lumMod val="20000"/>
                        <a:lumOff val="80000"/>
                      </a:schemeClr>
                    </a:solidFill>
                  </a:tcPr>
                </a:tc>
                <a:tc>
                  <a:txBody>
                    <a:bodyPr/>
                    <a:lstStyle/>
                    <a:p>
                      <a:pPr marL="0" marR="0" algn="ctr">
                        <a:lnSpc>
                          <a:spcPct val="107000"/>
                        </a:lnSpc>
                        <a:spcBef>
                          <a:spcPts val="0"/>
                        </a:spcBef>
                        <a:spcAft>
                          <a:spcPts val="0"/>
                        </a:spcAft>
                      </a:pPr>
                      <a:r>
                        <a:rPr lang="en-US" sz="1700" dirty="0">
                          <a:effectLst/>
                        </a:rPr>
                        <a:t>7</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accent2">
                        <a:lumMod val="20000"/>
                        <a:lumOff val="80000"/>
                      </a:schemeClr>
                    </a:solidFill>
                  </a:tcPr>
                </a:tc>
                <a:extLst>
                  <a:ext uri="{0D108BD9-81ED-4DB2-BD59-A6C34878D82A}">
                    <a16:rowId xmlns:a16="http://schemas.microsoft.com/office/drawing/2014/main" val="2122136273"/>
                  </a:ext>
                </a:extLst>
              </a:tr>
              <a:tr h="329128">
                <a:tc>
                  <a:txBody>
                    <a:bodyPr/>
                    <a:lstStyle/>
                    <a:p>
                      <a:pPr marL="0" marR="0" algn="ctr">
                        <a:lnSpc>
                          <a:spcPct val="107000"/>
                        </a:lnSpc>
                        <a:spcBef>
                          <a:spcPts val="0"/>
                        </a:spcBef>
                        <a:spcAft>
                          <a:spcPts val="0"/>
                        </a:spcAft>
                      </a:pPr>
                      <a:r>
                        <a:rPr lang="en-US" sz="1700" dirty="0">
                          <a:effectLst/>
                        </a:rPr>
                        <a:t>Worcester</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accent1">
                        <a:lumMod val="60000"/>
                        <a:lumOff val="40000"/>
                      </a:schemeClr>
                    </a:solidFill>
                  </a:tcPr>
                </a:tc>
                <a:tc>
                  <a:txBody>
                    <a:bodyPr/>
                    <a:lstStyle/>
                    <a:p>
                      <a:pPr marL="0" marR="0" algn="ctr">
                        <a:lnSpc>
                          <a:spcPct val="107000"/>
                        </a:lnSpc>
                        <a:spcBef>
                          <a:spcPts val="0"/>
                        </a:spcBef>
                        <a:spcAft>
                          <a:spcPts val="0"/>
                        </a:spcAft>
                      </a:pPr>
                      <a:r>
                        <a:rPr lang="en-US" sz="1700">
                          <a:effectLst/>
                        </a:rPr>
                        <a:t>39,507</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bg1"/>
                    </a:solidFill>
                  </a:tcPr>
                </a:tc>
                <a:tc>
                  <a:txBody>
                    <a:bodyPr/>
                    <a:lstStyle/>
                    <a:p>
                      <a:pPr marL="0" marR="0" algn="ctr">
                        <a:lnSpc>
                          <a:spcPct val="107000"/>
                        </a:lnSpc>
                        <a:spcBef>
                          <a:spcPts val="0"/>
                        </a:spcBef>
                        <a:spcAft>
                          <a:spcPts val="0"/>
                        </a:spcAft>
                      </a:pPr>
                      <a:r>
                        <a:rPr lang="en-US" sz="1700" dirty="0">
                          <a:effectLst/>
                        </a:rPr>
                        <a:t>4,817</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bg1"/>
                    </a:solidFill>
                  </a:tcPr>
                </a:tc>
                <a:tc>
                  <a:txBody>
                    <a:bodyPr/>
                    <a:lstStyle/>
                    <a:p>
                      <a:pPr marL="0" marR="0" algn="ctr">
                        <a:lnSpc>
                          <a:spcPct val="107000"/>
                        </a:lnSpc>
                        <a:spcBef>
                          <a:spcPts val="0"/>
                        </a:spcBef>
                        <a:spcAft>
                          <a:spcPts val="0"/>
                        </a:spcAft>
                      </a:pPr>
                      <a:r>
                        <a:rPr lang="en-US" sz="1700" dirty="0">
                          <a:effectLst/>
                        </a:rPr>
                        <a:t>22</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bg1"/>
                    </a:solidFill>
                  </a:tcPr>
                </a:tc>
                <a:extLst>
                  <a:ext uri="{0D108BD9-81ED-4DB2-BD59-A6C34878D82A}">
                    <a16:rowId xmlns:a16="http://schemas.microsoft.com/office/drawing/2014/main" val="379825780"/>
                  </a:ext>
                </a:extLst>
              </a:tr>
              <a:tr h="329128">
                <a:tc>
                  <a:txBody>
                    <a:bodyPr/>
                    <a:lstStyle/>
                    <a:p>
                      <a:pPr marL="0" marR="0" algn="ctr">
                        <a:lnSpc>
                          <a:spcPct val="107000"/>
                        </a:lnSpc>
                        <a:spcBef>
                          <a:spcPts val="0"/>
                        </a:spcBef>
                        <a:spcAft>
                          <a:spcPts val="0"/>
                        </a:spcAft>
                      </a:pPr>
                      <a:r>
                        <a:rPr lang="en-US" sz="1700" dirty="0">
                          <a:effectLst/>
                        </a:rPr>
                        <a:t>Lynn</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accent1">
                        <a:lumMod val="60000"/>
                        <a:lumOff val="40000"/>
                      </a:schemeClr>
                    </a:solidFill>
                  </a:tcPr>
                </a:tc>
                <a:tc>
                  <a:txBody>
                    <a:bodyPr/>
                    <a:lstStyle/>
                    <a:p>
                      <a:pPr marL="0" marR="0" algn="ctr">
                        <a:lnSpc>
                          <a:spcPct val="107000"/>
                        </a:lnSpc>
                        <a:spcBef>
                          <a:spcPts val="0"/>
                        </a:spcBef>
                        <a:spcAft>
                          <a:spcPts val="0"/>
                        </a:spcAft>
                      </a:pPr>
                      <a:r>
                        <a:rPr lang="en-US" sz="1700">
                          <a:effectLst/>
                        </a:rPr>
                        <a:t>38,828</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bg1"/>
                    </a:solidFill>
                  </a:tcPr>
                </a:tc>
                <a:tc>
                  <a:txBody>
                    <a:bodyPr/>
                    <a:lstStyle/>
                    <a:p>
                      <a:pPr marL="0" marR="0" algn="ctr">
                        <a:lnSpc>
                          <a:spcPct val="107000"/>
                        </a:lnSpc>
                        <a:spcBef>
                          <a:spcPts val="0"/>
                        </a:spcBef>
                        <a:spcAft>
                          <a:spcPts val="0"/>
                        </a:spcAft>
                      </a:pPr>
                      <a:r>
                        <a:rPr lang="en-US" sz="1700" dirty="0">
                          <a:effectLst/>
                        </a:rPr>
                        <a:t>8,087</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bg1"/>
                    </a:solidFill>
                  </a:tcPr>
                </a:tc>
                <a:tc>
                  <a:txBody>
                    <a:bodyPr/>
                    <a:lstStyle/>
                    <a:p>
                      <a:pPr marL="0" marR="0" algn="ctr">
                        <a:lnSpc>
                          <a:spcPct val="107000"/>
                        </a:lnSpc>
                        <a:spcBef>
                          <a:spcPts val="0"/>
                        </a:spcBef>
                        <a:spcAft>
                          <a:spcPts val="0"/>
                        </a:spcAft>
                      </a:pPr>
                      <a:r>
                        <a:rPr lang="en-US" sz="1700" dirty="0">
                          <a:effectLst/>
                        </a:rPr>
                        <a:t>13</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bg1"/>
                    </a:solidFill>
                  </a:tcPr>
                </a:tc>
                <a:extLst>
                  <a:ext uri="{0D108BD9-81ED-4DB2-BD59-A6C34878D82A}">
                    <a16:rowId xmlns:a16="http://schemas.microsoft.com/office/drawing/2014/main" val="1629316948"/>
                  </a:ext>
                </a:extLst>
              </a:tr>
              <a:tr h="329128">
                <a:tc>
                  <a:txBody>
                    <a:bodyPr/>
                    <a:lstStyle/>
                    <a:p>
                      <a:pPr marL="0" marR="0" algn="ctr">
                        <a:lnSpc>
                          <a:spcPct val="107000"/>
                        </a:lnSpc>
                        <a:spcBef>
                          <a:spcPts val="0"/>
                        </a:spcBef>
                        <a:spcAft>
                          <a:spcPts val="0"/>
                        </a:spcAft>
                      </a:pPr>
                      <a:r>
                        <a:rPr lang="en-US" sz="1700" dirty="0">
                          <a:effectLst/>
                        </a:rPr>
                        <a:t>Chelsea</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accent1">
                        <a:lumMod val="60000"/>
                        <a:lumOff val="40000"/>
                      </a:schemeClr>
                    </a:solidFill>
                  </a:tcPr>
                </a:tc>
                <a:tc>
                  <a:txBody>
                    <a:bodyPr/>
                    <a:lstStyle/>
                    <a:p>
                      <a:pPr marL="0" marR="0" algn="ctr">
                        <a:lnSpc>
                          <a:spcPct val="107000"/>
                        </a:lnSpc>
                        <a:spcBef>
                          <a:spcPts val="0"/>
                        </a:spcBef>
                        <a:spcAft>
                          <a:spcPts val="0"/>
                        </a:spcAft>
                      </a:pPr>
                      <a:r>
                        <a:rPr lang="en-US" sz="1700" dirty="0">
                          <a:effectLst/>
                        </a:rPr>
                        <a:t>26,645</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accent2">
                        <a:lumMod val="20000"/>
                        <a:lumOff val="80000"/>
                      </a:schemeClr>
                    </a:solidFill>
                  </a:tcPr>
                </a:tc>
                <a:tc>
                  <a:txBody>
                    <a:bodyPr/>
                    <a:lstStyle/>
                    <a:p>
                      <a:pPr marL="0" marR="0" algn="ctr">
                        <a:lnSpc>
                          <a:spcPct val="107000"/>
                        </a:lnSpc>
                        <a:spcBef>
                          <a:spcPts val="0"/>
                        </a:spcBef>
                        <a:spcAft>
                          <a:spcPts val="0"/>
                        </a:spcAft>
                      </a:pPr>
                      <a:r>
                        <a:rPr lang="en-US" sz="1700" dirty="0">
                          <a:effectLst/>
                        </a:rPr>
                        <a:t>17,139</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accent2">
                        <a:lumMod val="20000"/>
                        <a:lumOff val="80000"/>
                      </a:schemeClr>
                    </a:solidFill>
                  </a:tcPr>
                </a:tc>
                <a:tc>
                  <a:txBody>
                    <a:bodyPr/>
                    <a:lstStyle/>
                    <a:p>
                      <a:pPr marL="0" marR="0" algn="ctr">
                        <a:lnSpc>
                          <a:spcPct val="107000"/>
                        </a:lnSpc>
                        <a:spcBef>
                          <a:spcPts val="0"/>
                        </a:spcBef>
                        <a:spcAft>
                          <a:spcPts val="0"/>
                        </a:spcAft>
                      </a:pPr>
                      <a:r>
                        <a:rPr lang="en-US" sz="1700" dirty="0">
                          <a:effectLst/>
                        </a:rPr>
                        <a:t>2</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accent2">
                        <a:lumMod val="20000"/>
                        <a:lumOff val="80000"/>
                      </a:schemeClr>
                    </a:solidFill>
                  </a:tcPr>
                </a:tc>
                <a:extLst>
                  <a:ext uri="{0D108BD9-81ED-4DB2-BD59-A6C34878D82A}">
                    <a16:rowId xmlns:a16="http://schemas.microsoft.com/office/drawing/2014/main" val="1153243036"/>
                  </a:ext>
                </a:extLst>
              </a:tr>
              <a:tr h="329128">
                <a:tc>
                  <a:txBody>
                    <a:bodyPr/>
                    <a:lstStyle/>
                    <a:p>
                      <a:pPr marL="0" marR="0" algn="ctr">
                        <a:lnSpc>
                          <a:spcPct val="107000"/>
                        </a:lnSpc>
                        <a:spcBef>
                          <a:spcPts val="0"/>
                        </a:spcBef>
                        <a:spcAft>
                          <a:spcPts val="0"/>
                        </a:spcAft>
                      </a:pPr>
                      <a:r>
                        <a:rPr lang="en-US" sz="1700" dirty="0">
                          <a:effectLst/>
                        </a:rPr>
                        <a:t>Holyoke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accent1">
                        <a:lumMod val="60000"/>
                        <a:lumOff val="40000"/>
                      </a:schemeClr>
                    </a:solidFill>
                  </a:tcPr>
                </a:tc>
                <a:tc>
                  <a:txBody>
                    <a:bodyPr/>
                    <a:lstStyle/>
                    <a:p>
                      <a:pPr marL="0" marR="0" algn="ctr">
                        <a:lnSpc>
                          <a:spcPct val="107000"/>
                        </a:lnSpc>
                        <a:spcBef>
                          <a:spcPts val="0"/>
                        </a:spcBef>
                        <a:spcAft>
                          <a:spcPts val="0"/>
                        </a:spcAft>
                      </a:pPr>
                      <a:r>
                        <a:rPr lang="en-US" sz="1700">
                          <a:effectLst/>
                        </a:rPr>
                        <a:t>21,054</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bg1"/>
                    </a:solidFill>
                  </a:tcPr>
                </a:tc>
                <a:tc>
                  <a:txBody>
                    <a:bodyPr/>
                    <a:lstStyle/>
                    <a:p>
                      <a:pPr marL="0" marR="0" algn="ctr">
                        <a:lnSpc>
                          <a:spcPct val="107000"/>
                        </a:lnSpc>
                        <a:spcBef>
                          <a:spcPts val="0"/>
                        </a:spcBef>
                        <a:spcAft>
                          <a:spcPts val="0"/>
                        </a:spcAft>
                      </a:pPr>
                      <a:r>
                        <a:rPr lang="en-US" sz="1700">
                          <a:effectLst/>
                        </a:rPr>
                        <a:t>1,768</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bg1"/>
                    </a:solidFill>
                  </a:tcPr>
                </a:tc>
                <a:tc>
                  <a:txBody>
                    <a:bodyPr/>
                    <a:lstStyle/>
                    <a:p>
                      <a:pPr marL="0" marR="0" algn="ctr">
                        <a:lnSpc>
                          <a:spcPct val="107000"/>
                        </a:lnSpc>
                        <a:spcBef>
                          <a:spcPts val="0"/>
                        </a:spcBef>
                        <a:spcAft>
                          <a:spcPts val="0"/>
                        </a:spcAft>
                      </a:pPr>
                      <a:r>
                        <a:rPr lang="en-US" sz="1700" dirty="0">
                          <a:effectLst/>
                        </a:rPr>
                        <a:t>63</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bg1"/>
                    </a:solidFill>
                  </a:tcPr>
                </a:tc>
                <a:extLst>
                  <a:ext uri="{0D108BD9-81ED-4DB2-BD59-A6C34878D82A}">
                    <a16:rowId xmlns:a16="http://schemas.microsoft.com/office/drawing/2014/main" val="818955854"/>
                  </a:ext>
                </a:extLst>
              </a:tr>
              <a:tr h="329128">
                <a:tc>
                  <a:txBody>
                    <a:bodyPr/>
                    <a:lstStyle/>
                    <a:p>
                      <a:pPr marL="0" marR="0" algn="ctr">
                        <a:lnSpc>
                          <a:spcPct val="107000"/>
                        </a:lnSpc>
                        <a:spcBef>
                          <a:spcPts val="0"/>
                        </a:spcBef>
                        <a:spcAft>
                          <a:spcPts val="0"/>
                        </a:spcAft>
                      </a:pPr>
                      <a:r>
                        <a:rPr lang="en-US" sz="1700" dirty="0">
                          <a:effectLst/>
                        </a:rPr>
                        <a:t>Lowell</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accent1">
                        <a:lumMod val="60000"/>
                        <a:lumOff val="40000"/>
                      </a:schemeClr>
                    </a:solidFill>
                  </a:tcPr>
                </a:tc>
                <a:tc>
                  <a:txBody>
                    <a:bodyPr/>
                    <a:lstStyle/>
                    <a:p>
                      <a:pPr marL="0" marR="0" algn="ctr">
                        <a:lnSpc>
                          <a:spcPct val="107000"/>
                        </a:lnSpc>
                        <a:spcBef>
                          <a:spcPts val="0"/>
                        </a:spcBef>
                        <a:spcAft>
                          <a:spcPts val="0"/>
                        </a:spcAft>
                      </a:pPr>
                      <a:r>
                        <a:rPr lang="en-US" sz="1700">
                          <a:effectLst/>
                        </a:rPr>
                        <a:t>20,927</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bg1"/>
                    </a:solidFill>
                  </a:tcPr>
                </a:tc>
                <a:tc>
                  <a:txBody>
                    <a:bodyPr/>
                    <a:lstStyle/>
                    <a:p>
                      <a:pPr marL="0" marR="0" algn="ctr">
                        <a:lnSpc>
                          <a:spcPct val="107000"/>
                        </a:lnSpc>
                        <a:spcBef>
                          <a:spcPts val="0"/>
                        </a:spcBef>
                        <a:spcAft>
                          <a:spcPts val="0"/>
                        </a:spcAft>
                      </a:pPr>
                      <a:r>
                        <a:rPr lang="en-US" sz="1700">
                          <a:effectLst/>
                        </a:rPr>
                        <a:t>7,657</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bg1"/>
                    </a:solidFill>
                  </a:tcPr>
                </a:tc>
                <a:tc>
                  <a:txBody>
                    <a:bodyPr/>
                    <a:lstStyle/>
                    <a:p>
                      <a:pPr marL="0" marR="0" algn="ctr">
                        <a:lnSpc>
                          <a:spcPct val="107000"/>
                        </a:lnSpc>
                        <a:spcBef>
                          <a:spcPts val="0"/>
                        </a:spcBef>
                        <a:spcAft>
                          <a:spcPts val="0"/>
                        </a:spcAft>
                      </a:pPr>
                      <a:r>
                        <a:rPr lang="en-US" sz="1700" dirty="0">
                          <a:effectLst/>
                        </a:rPr>
                        <a:t>14</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bg1"/>
                    </a:solidFill>
                  </a:tcPr>
                </a:tc>
                <a:extLst>
                  <a:ext uri="{0D108BD9-81ED-4DB2-BD59-A6C34878D82A}">
                    <a16:rowId xmlns:a16="http://schemas.microsoft.com/office/drawing/2014/main" val="3334581514"/>
                  </a:ext>
                </a:extLst>
              </a:tr>
              <a:tr h="329128">
                <a:tc>
                  <a:txBody>
                    <a:bodyPr/>
                    <a:lstStyle/>
                    <a:p>
                      <a:pPr marL="0" marR="0" algn="ctr">
                        <a:lnSpc>
                          <a:spcPct val="107000"/>
                        </a:lnSpc>
                        <a:spcBef>
                          <a:spcPts val="0"/>
                        </a:spcBef>
                        <a:spcAft>
                          <a:spcPts val="0"/>
                        </a:spcAft>
                      </a:pPr>
                      <a:r>
                        <a:rPr lang="en-US" sz="1700" dirty="0">
                          <a:effectLst/>
                        </a:rPr>
                        <a:t>New Bedford</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accent1">
                        <a:lumMod val="60000"/>
                        <a:lumOff val="40000"/>
                      </a:schemeClr>
                    </a:solidFill>
                  </a:tcPr>
                </a:tc>
                <a:tc>
                  <a:txBody>
                    <a:bodyPr/>
                    <a:lstStyle/>
                    <a:p>
                      <a:pPr marL="0" marR="0" algn="ctr">
                        <a:lnSpc>
                          <a:spcPct val="107000"/>
                        </a:lnSpc>
                        <a:spcBef>
                          <a:spcPts val="0"/>
                        </a:spcBef>
                        <a:spcAft>
                          <a:spcPts val="0"/>
                        </a:spcAft>
                      </a:pPr>
                      <a:r>
                        <a:rPr lang="en-US" sz="1700">
                          <a:effectLst/>
                        </a:rPr>
                        <a:t>19,152</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bg1"/>
                    </a:solidFill>
                  </a:tcPr>
                </a:tc>
                <a:tc>
                  <a:txBody>
                    <a:bodyPr/>
                    <a:lstStyle/>
                    <a:p>
                      <a:pPr marL="0" marR="0" algn="ctr">
                        <a:lnSpc>
                          <a:spcPct val="107000"/>
                        </a:lnSpc>
                        <a:spcBef>
                          <a:spcPts val="0"/>
                        </a:spcBef>
                        <a:spcAft>
                          <a:spcPts val="0"/>
                        </a:spcAft>
                      </a:pPr>
                      <a:r>
                        <a:rPr lang="en-US" sz="1700">
                          <a:effectLst/>
                        </a:rPr>
                        <a:t>4,701</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bg1"/>
                    </a:solidFill>
                  </a:tcPr>
                </a:tc>
                <a:tc>
                  <a:txBody>
                    <a:bodyPr/>
                    <a:lstStyle/>
                    <a:p>
                      <a:pPr marL="0" marR="0" algn="ctr">
                        <a:lnSpc>
                          <a:spcPct val="107000"/>
                        </a:lnSpc>
                        <a:spcBef>
                          <a:spcPts val="0"/>
                        </a:spcBef>
                        <a:spcAft>
                          <a:spcPts val="0"/>
                        </a:spcAft>
                      </a:pPr>
                      <a:r>
                        <a:rPr lang="en-US" sz="1700" dirty="0">
                          <a:effectLst/>
                        </a:rPr>
                        <a:t>23</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bg1"/>
                    </a:solidFill>
                  </a:tcPr>
                </a:tc>
                <a:extLst>
                  <a:ext uri="{0D108BD9-81ED-4DB2-BD59-A6C34878D82A}">
                    <a16:rowId xmlns:a16="http://schemas.microsoft.com/office/drawing/2014/main" val="328753203"/>
                  </a:ext>
                </a:extLst>
              </a:tr>
              <a:tr h="329128">
                <a:tc>
                  <a:txBody>
                    <a:bodyPr/>
                    <a:lstStyle/>
                    <a:p>
                      <a:pPr marL="0" marR="0" algn="ctr">
                        <a:lnSpc>
                          <a:spcPct val="107000"/>
                        </a:lnSpc>
                        <a:spcBef>
                          <a:spcPts val="0"/>
                        </a:spcBef>
                        <a:spcAft>
                          <a:spcPts val="0"/>
                        </a:spcAft>
                      </a:pPr>
                      <a:r>
                        <a:rPr lang="en-US" sz="1700" dirty="0">
                          <a:effectLst/>
                        </a:rPr>
                        <a:t>Revere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accent1">
                        <a:lumMod val="60000"/>
                        <a:lumOff val="40000"/>
                      </a:schemeClr>
                    </a:solidFill>
                  </a:tcPr>
                </a:tc>
                <a:tc>
                  <a:txBody>
                    <a:bodyPr/>
                    <a:lstStyle/>
                    <a:p>
                      <a:pPr marL="0" marR="0" algn="ctr">
                        <a:lnSpc>
                          <a:spcPct val="107000"/>
                        </a:lnSpc>
                        <a:spcBef>
                          <a:spcPts val="0"/>
                        </a:spcBef>
                        <a:spcAft>
                          <a:spcPts val="0"/>
                        </a:spcAft>
                      </a:pPr>
                      <a:r>
                        <a:rPr lang="en-US" sz="1700" dirty="0">
                          <a:effectLst/>
                        </a:rPr>
                        <a:t>17,526</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accent2">
                        <a:lumMod val="20000"/>
                        <a:lumOff val="80000"/>
                      </a:schemeClr>
                    </a:solidFill>
                  </a:tcPr>
                </a:tc>
                <a:tc>
                  <a:txBody>
                    <a:bodyPr/>
                    <a:lstStyle/>
                    <a:p>
                      <a:pPr marL="0" marR="0" algn="ctr">
                        <a:lnSpc>
                          <a:spcPct val="107000"/>
                        </a:lnSpc>
                        <a:spcBef>
                          <a:spcPts val="0"/>
                        </a:spcBef>
                        <a:spcAft>
                          <a:spcPts val="0"/>
                        </a:spcAft>
                      </a:pPr>
                      <a:r>
                        <a:rPr lang="en-US" sz="1700" dirty="0">
                          <a:effectLst/>
                        </a:rPr>
                        <a:t>8,656</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accent2">
                        <a:lumMod val="20000"/>
                        <a:lumOff val="80000"/>
                      </a:schemeClr>
                    </a:solidFill>
                  </a:tcPr>
                </a:tc>
                <a:tc>
                  <a:txBody>
                    <a:bodyPr/>
                    <a:lstStyle/>
                    <a:p>
                      <a:pPr marL="0" marR="0" algn="ctr">
                        <a:lnSpc>
                          <a:spcPct val="107000"/>
                        </a:lnSpc>
                        <a:spcBef>
                          <a:spcPts val="0"/>
                        </a:spcBef>
                        <a:spcAft>
                          <a:spcPts val="0"/>
                        </a:spcAft>
                      </a:pPr>
                      <a:r>
                        <a:rPr lang="en-US" sz="1700" dirty="0">
                          <a:effectLst/>
                        </a:rPr>
                        <a:t>10</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6590" marR="106590" marT="0" marB="0" anchor="ctr">
                    <a:solidFill>
                      <a:schemeClr val="accent2">
                        <a:lumMod val="20000"/>
                        <a:lumOff val="80000"/>
                      </a:schemeClr>
                    </a:solidFill>
                  </a:tcPr>
                </a:tc>
                <a:extLst>
                  <a:ext uri="{0D108BD9-81ED-4DB2-BD59-A6C34878D82A}">
                    <a16:rowId xmlns:a16="http://schemas.microsoft.com/office/drawing/2014/main" val="1949712319"/>
                  </a:ext>
                </a:extLst>
              </a:tr>
            </a:tbl>
          </a:graphicData>
        </a:graphic>
      </p:graphicFrame>
      <p:sp>
        <p:nvSpPr>
          <p:cNvPr id="14" name="TextBox 13">
            <a:extLst>
              <a:ext uri="{FF2B5EF4-FFF2-40B4-BE49-F238E27FC236}">
                <a16:creationId xmlns:a16="http://schemas.microsoft.com/office/drawing/2014/main" id="{A0BF8D70-365C-473E-A4AB-0D6942CF919A}"/>
              </a:ext>
            </a:extLst>
          </p:cNvPr>
          <p:cNvSpPr txBox="1"/>
          <p:nvPr/>
        </p:nvSpPr>
        <p:spPr>
          <a:xfrm>
            <a:off x="628649" y="6019800"/>
            <a:ext cx="8128581" cy="276999"/>
          </a:xfrm>
          <a:prstGeom prst="rect">
            <a:avLst/>
          </a:prstGeom>
          <a:noFill/>
        </p:spPr>
        <p:txBody>
          <a:bodyPr wrap="square" rtlCol="0">
            <a:spAutoFit/>
          </a:bodyPr>
          <a:lstStyle/>
          <a:p>
            <a:r>
              <a:rPr lang="en-US" sz="1200" dirty="0">
                <a:solidFill>
                  <a:schemeClr val="tx2">
                    <a:lumMod val="90000"/>
                    <a:lumOff val="10000"/>
                  </a:schemeClr>
                </a:solidFill>
                <a:latin typeface="Franklin Gothic Heavy" panose="020B0903020102020204" pitchFamily="34" charset="0"/>
              </a:rPr>
              <a:t>Source</a:t>
            </a:r>
            <a:r>
              <a:rPr lang="en-US" sz="1200" dirty="0">
                <a:solidFill>
                  <a:schemeClr val="tx2">
                    <a:lumMod val="90000"/>
                    <a:lumOff val="10000"/>
                  </a:schemeClr>
                </a:solidFill>
                <a:latin typeface="Franklin Gothic Demi Cond" panose="020B0706030402020204" pitchFamily="34" charset="0"/>
              </a:rPr>
              <a:t>: 2014-2018 American Community Survey</a:t>
            </a:r>
          </a:p>
        </p:txBody>
      </p:sp>
    </p:spTree>
    <p:extLst>
      <p:ext uri="{BB962C8B-B14F-4D97-AF65-F5344CB8AC3E}">
        <p14:creationId xmlns:p14="http://schemas.microsoft.com/office/powerpoint/2010/main" val="980308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A6A1B-5D2B-4253-B892-58F2C0701379}"/>
              </a:ext>
            </a:extLst>
          </p:cNvPr>
          <p:cNvSpPr>
            <a:spLocks noGrp="1"/>
          </p:cNvSpPr>
          <p:nvPr>
            <p:ph type="title"/>
          </p:nvPr>
        </p:nvSpPr>
        <p:spPr>
          <a:xfrm>
            <a:off x="628649" y="291090"/>
            <a:ext cx="7886699" cy="932688"/>
          </a:xfrm>
        </p:spPr>
        <p:txBody>
          <a:bodyPr vert="horz" lIns="91440" tIns="45720" rIns="91440" bIns="45720" rtlCol="0" anchor="b">
            <a:normAutofit/>
          </a:bodyPr>
          <a:lstStyle/>
          <a:p>
            <a:pPr algn="ctr" eaLnBrk="1" hangingPunct="1">
              <a:lnSpc>
                <a:spcPct val="90000"/>
              </a:lnSpc>
            </a:pPr>
            <a:r>
              <a:rPr lang="en-US" sz="2900" kern="1200" dirty="0" smtClean="0">
                <a:solidFill>
                  <a:srgbClr val="FF0000"/>
                </a:solidFill>
                <a:latin typeface="Franklin Gothic Heavy" panose="020B0903020102020204" pitchFamily="34" charset="0"/>
              </a:rPr>
              <a:t>What are COVID-19 </a:t>
            </a:r>
            <a:r>
              <a:rPr lang="en-US" sz="2900" kern="1200" dirty="0" smtClean="0">
                <a:solidFill>
                  <a:srgbClr val="FF0000"/>
                </a:solidFill>
                <a:latin typeface="Franklin Gothic Heavy" panose="020B0903020102020204" pitchFamily="34" charset="0"/>
              </a:rPr>
              <a:t>risk factors for Latinos? </a:t>
            </a:r>
            <a:endParaRPr lang="en-US" sz="2900" kern="1200" dirty="0">
              <a:solidFill>
                <a:srgbClr val="FF0000"/>
              </a:solidFill>
              <a:latin typeface="Franklin Gothic Heavy" panose="020B0903020102020204" pitchFamily="34" charset="0"/>
            </a:endParaRPr>
          </a:p>
        </p:txBody>
      </p:sp>
      <p:sp>
        <p:nvSpPr>
          <p:cNvPr id="3" name="TextBox 2">
            <a:extLst>
              <a:ext uri="{FF2B5EF4-FFF2-40B4-BE49-F238E27FC236}">
                <a16:creationId xmlns:a16="http://schemas.microsoft.com/office/drawing/2014/main" id="{268B68ED-2A98-4CB4-8C2B-CA901ECE2066}"/>
              </a:ext>
            </a:extLst>
          </p:cNvPr>
          <p:cNvSpPr txBox="1"/>
          <p:nvPr/>
        </p:nvSpPr>
        <p:spPr>
          <a:xfrm>
            <a:off x="685800" y="1752600"/>
            <a:ext cx="184731" cy="461665"/>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EDC7EB4-166C-4E2F-9E51-C2AF2FFB7737}"/>
              </a:ext>
            </a:extLst>
          </p:cNvPr>
          <p:cNvSpPr txBox="1"/>
          <p:nvPr/>
        </p:nvSpPr>
        <p:spPr>
          <a:xfrm>
            <a:off x="778165" y="1416379"/>
            <a:ext cx="6918035" cy="4524315"/>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Franklin Gothic Heavy" panose="020B0903020102020204" pitchFamily="34" charset="0"/>
              </a:rPr>
              <a:t>Larger household size increases the possibility of </a:t>
            </a:r>
            <a:r>
              <a:rPr lang="en-US" dirty="0" smtClean="0">
                <a:latin typeface="Franklin Gothic Heavy" panose="020B0903020102020204" pitchFamily="34" charset="0"/>
              </a:rPr>
              <a:t>exposure. </a:t>
            </a:r>
          </a:p>
          <a:p>
            <a:endParaRPr lang="en-US" dirty="0">
              <a:solidFill>
                <a:schemeClr val="tx2">
                  <a:lumMod val="75000"/>
                  <a:lumOff val="25000"/>
                </a:schemeClr>
              </a:solidFill>
              <a:latin typeface="Franklin Gothic Heavy" panose="020B0903020102020204" pitchFamily="34" charset="0"/>
            </a:endParaRPr>
          </a:p>
          <a:p>
            <a:pPr marL="342900" indent="-342900">
              <a:buFont typeface="Arial" panose="020B0604020202020204" pitchFamily="34" charset="0"/>
              <a:buChar char="•"/>
            </a:pPr>
            <a:r>
              <a:rPr lang="en-US" dirty="0" smtClean="0">
                <a:solidFill>
                  <a:schemeClr val="tx2">
                    <a:lumMod val="75000"/>
                    <a:lumOff val="25000"/>
                  </a:schemeClr>
                </a:solidFill>
                <a:latin typeface="Franklin Gothic Heavy" panose="020B0903020102020204" pitchFamily="34" charset="0"/>
              </a:rPr>
              <a:t>Nationally, the average household size for Latinos is 2.86 per household compared to 2.38 per household for non-Latinos. </a:t>
            </a:r>
          </a:p>
          <a:p>
            <a:endParaRPr lang="en-US" dirty="0" smtClean="0">
              <a:latin typeface="Franklin Gothic Heavy" panose="020B0903020102020204" pitchFamily="34" charset="0"/>
            </a:endParaRPr>
          </a:p>
          <a:p>
            <a:pPr marL="571500" indent="-571500">
              <a:buFont typeface="Arial" panose="020B0604020202020204" pitchFamily="34" charset="0"/>
              <a:buChar char="•"/>
            </a:pPr>
            <a:r>
              <a:rPr lang="en-US" sz="3600" dirty="0" smtClean="0">
                <a:solidFill>
                  <a:srgbClr val="C00000"/>
                </a:solidFill>
                <a:latin typeface="Franklin Gothic Heavy" panose="020B0903020102020204" pitchFamily="34" charset="0"/>
              </a:rPr>
              <a:t>In MA, 50.2% </a:t>
            </a:r>
            <a:r>
              <a:rPr lang="en-US" dirty="0" smtClean="0">
                <a:latin typeface="Franklin Gothic Heavy" panose="020B0903020102020204" pitchFamily="34" charset="0"/>
              </a:rPr>
              <a:t>of Latinos live in households with 4 or more people compared to </a:t>
            </a:r>
            <a:r>
              <a:rPr lang="en-US" sz="3600" dirty="0" smtClean="0">
                <a:solidFill>
                  <a:srgbClr val="C00000"/>
                </a:solidFill>
                <a:latin typeface="Franklin Gothic Heavy" panose="020B0903020102020204" pitchFamily="34" charset="0"/>
              </a:rPr>
              <a:t>37%</a:t>
            </a:r>
            <a:r>
              <a:rPr lang="en-US" dirty="0" smtClean="0">
                <a:latin typeface="Franklin Gothic Heavy" panose="020B0903020102020204" pitchFamily="34" charset="0"/>
              </a:rPr>
              <a:t> of non-Latinos living in such households.</a:t>
            </a:r>
            <a:endParaRPr lang="en-US" dirty="0">
              <a:latin typeface="Franklin Gothic Heavy" panose="020B0903020102020204" pitchFamily="34" charset="0"/>
            </a:endParaRPr>
          </a:p>
        </p:txBody>
      </p:sp>
      <p:sp>
        <p:nvSpPr>
          <p:cNvPr id="8" name="TextBox 7">
            <a:extLst>
              <a:ext uri="{FF2B5EF4-FFF2-40B4-BE49-F238E27FC236}">
                <a16:creationId xmlns:a16="http://schemas.microsoft.com/office/drawing/2014/main" id="{F2D5AB4E-9122-41A6-8FFE-65C79E79AE67}"/>
              </a:ext>
            </a:extLst>
          </p:cNvPr>
          <p:cNvSpPr txBox="1"/>
          <p:nvPr/>
        </p:nvSpPr>
        <p:spPr>
          <a:xfrm>
            <a:off x="628649" y="6019800"/>
            <a:ext cx="8128581" cy="276999"/>
          </a:xfrm>
          <a:prstGeom prst="rect">
            <a:avLst/>
          </a:prstGeom>
          <a:noFill/>
        </p:spPr>
        <p:txBody>
          <a:bodyPr wrap="square" rtlCol="0">
            <a:spAutoFit/>
          </a:bodyPr>
          <a:lstStyle/>
          <a:p>
            <a:r>
              <a:rPr lang="en-US" sz="1200" dirty="0">
                <a:solidFill>
                  <a:schemeClr val="tx2">
                    <a:lumMod val="90000"/>
                    <a:lumOff val="10000"/>
                  </a:schemeClr>
                </a:solidFill>
                <a:latin typeface="Franklin Gothic Heavy" panose="020B0903020102020204" pitchFamily="34" charset="0"/>
              </a:rPr>
              <a:t>Source</a:t>
            </a:r>
            <a:r>
              <a:rPr lang="en-US" sz="1200" dirty="0">
                <a:solidFill>
                  <a:schemeClr val="tx2">
                    <a:lumMod val="90000"/>
                    <a:lumOff val="10000"/>
                  </a:schemeClr>
                </a:solidFill>
                <a:latin typeface="Franklin Gothic Demi Cond" panose="020B0706030402020204" pitchFamily="34" charset="0"/>
              </a:rPr>
              <a:t>: 2014-2018 American Community Survey (PUMS)</a:t>
            </a:r>
          </a:p>
        </p:txBody>
      </p:sp>
    </p:spTree>
    <p:extLst>
      <p:ext uri="{BB962C8B-B14F-4D97-AF65-F5344CB8AC3E}">
        <p14:creationId xmlns:p14="http://schemas.microsoft.com/office/powerpoint/2010/main" val="3334837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667962219"/>
              </p:ext>
            </p:extLst>
          </p:nvPr>
        </p:nvGraphicFramePr>
        <p:xfrm>
          <a:off x="457200" y="1193802"/>
          <a:ext cx="7162798" cy="5359398"/>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46FCC856-FBFE-4762-8A22-64EAB9FD6765}"/>
              </a:ext>
            </a:extLst>
          </p:cNvPr>
          <p:cNvCxnSpPr>
            <a:cxnSpLocks/>
          </p:cNvCxnSpPr>
          <p:nvPr/>
        </p:nvCxnSpPr>
        <p:spPr bwMode="auto">
          <a:xfrm>
            <a:off x="685800" y="3873501"/>
            <a:ext cx="7467600" cy="0"/>
          </a:xfrm>
          <a:prstGeom prst="line">
            <a:avLst/>
          </a:prstGeom>
          <a:solidFill>
            <a:schemeClr val="accent1"/>
          </a:solidFill>
          <a:ln w="19050" cap="flat" cmpd="sng" algn="ctr">
            <a:solidFill>
              <a:schemeClr val="tx1">
                <a:lumMod val="50000"/>
                <a:lumOff val="50000"/>
              </a:schemeClr>
            </a:solidFill>
            <a:prstDash val="dash"/>
            <a:round/>
            <a:headEnd type="none" w="med" len="med"/>
            <a:tailEnd type="none" w="med" len="med"/>
          </a:ln>
          <a:effectLst/>
        </p:spPr>
      </p:cxnSp>
      <p:cxnSp>
        <p:nvCxnSpPr>
          <p:cNvPr id="10" name="Straight Arrow Connector 9">
            <a:extLst>
              <a:ext uri="{FF2B5EF4-FFF2-40B4-BE49-F238E27FC236}">
                <a16:creationId xmlns:a16="http://schemas.microsoft.com/office/drawing/2014/main" id="{2470160D-B3C3-4361-ABBE-F96268F26923}"/>
              </a:ext>
            </a:extLst>
          </p:cNvPr>
          <p:cNvCxnSpPr>
            <a:cxnSpLocks/>
            <a:stCxn id="6" idx="3"/>
          </p:cNvCxnSpPr>
          <p:nvPr/>
        </p:nvCxnSpPr>
        <p:spPr bwMode="auto">
          <a:xfrm flipV="1">
            <a:off x="7619998" y="1362624"/>
            <a:ext cx="0" cy="2510877"/>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D095CCC6-D3CB-49C1-A702-62E565F120D2}"/>
              </a:ext>
            </a:extLst>
          </p:cNvPr>
          <p:cNvSpPr txBox="1"/>
          <p:nvPr/>
        </p:nvSpPr>
        <p:spPr>
          <a:xfrm>
            <a:off x="7173583" y="2005280"/>
            <a:ext cx="1295398" cy="1323439"/>
          </a:xfrm>
          <a:prstGeom prst="rect">
            <a:avLst/>
          </a:prstGeom>
          <a:solidFill>
            <a:schemeClr val="bg1"/>
          </a:solidFill>
        </p:spPr>
        <p:txBody>
          <a:bodyPr wrap="square" rtlCol="0">
            <a:spAutoFit/>
          </a:bodyPr>
          <a:lstStyle/>
          <a:p>
            <a:r>
              <a:rPr lang="en-US" sz="1600" dirty="0">
                <a:latin typeface="Franklin Gothic Demi Cond" panose="020B0706030402020204" pitchFamily="34" charset="0"/>
              </a:rPr>
              <a:t>Larger share of total </a:t>
            </a:r>
            <a:br>
              <a:rPr lang="en-US" sz="1600" dirty="0">
                <a:latin typeface="Franklin Gothic Demi Cond" panose="020B0706030402020204" pitchFamily="34" charset="0"/>
              </a:rPr>
            </a:br>
            <a:r>
              <a:rPr lang="en-US" sz="1600" dirty="0">
                <a:latin typeface="Franklin Gothic Demi Cond" panose="020B0706030402020204" pitchFamily="34" charset="0"/>
              </a:rPr>
              <a:t>full-time employed Latinos</a:t>
            </a:r>
          </a:p>
        </p:txBody>
      </p:sp>
      <p:sp>
        <p:nvSpPr>
          <p:cNvPr id="8" name="Title 1">
            <a:extLst>
              <a:ext uri="{FF2B5EF4-FFF2-40B4-BE49-F238E27FC236}">
                <a16:creationId xmlns:a16="http://schemas.microsoft.com/office/drawing/2014/main" id="{9EC0FD0E-C146-A544-B55B-824D4B72A716}"/>
              </a:ext>
            </a:extLst>
          </p:cNvPr>
          <p:cNvSpPr>
            <a:spLocks noGrp="1"/>
          </p:cNvSpPr>
          <p:nvPr>
            <p:ph type="title"/>
          </p:nvPr>
        </p:nvSpPr>
        <p:spPr>
          <a:xfrm>
            <a:off x="457200" y="304800"/>
            <a:ext cx="8229600" cy="762000"/>
          </a:xfrm>
        </p:spPr>
        <p:txBody>
          <a:bodyPr/>
          <a:lstStyle/>
          <a:p>
            <a:r>
              <a:rPr lang="en-US" dirty="0">
                <a:latin typeface="Franklin Gothic Heavy" panose="020B0603020102020204" pitchFamily="34" charset="0"/>
              </a:rPr>
              <a:t>Occupational Segregation </a:t>
            </a:r>
            <a:br>
              <a:rPr lang="en-US" dirty="0">
                <a:latin typeface="Franklin Gothic Heavy" panose="020B0603020102020204" pitchFamily="34" charset="0"/>
              </a:rPr>
            </a:br>
            <a:r>
              <a:rPr lang="en-US" sz="1400" dirty="0">
                <a:solidFill>
                  <a:prstClr val="black"/>
                </a:solidFill>
                <a:latin typeface="Franklin Gothic Demi" panose="020B0703020102020204" pitchFamily="34" charset="0"/>
                <a:ea typeface="ヒラギノ角ゴ Pro W3" pitchFamily="36" charset="-128"/>
              </a:rPr>
              <a:t>Source: Gaston Institute Analysis. 2017 American Community Survey</a:t>
            </a:r>
            <a:endParaRPr lang="en-US" dirty="0"/>
          </a:p>
        </p:txBody>
      </p:sp>
    </p:spTree>
    <p:extLst>
      <p:ext uri="{BB962C8B-B14F-4D97-AF65-F5344CB8AC3E}">
        <p14:creationId xmlns:p14="http://schemas.microsoft.com/office/powerpoint/2010/main" val="2830804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Cities With the Largest </a:t>
            </a:r>
            <a:r>
              <a:rPr lang="en-US" dirty="0" smtClean="0"/>
              <a:t>Latino </a:t>
            </a:r>
            <a:r>
              <a:rPr lang="en-US" dirty="0" smtClean="0"/>
              <a:t>Populations in </a:t>
            </a:r>
            <a:r>
              <a:rPr lang="en-US" dirty="0"/>
              <a:t>Massachusetts</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788585462"/>
              </p:ext>
            </p:extLst>
          </p:nvPr>
        </p:nvGraphicFramePr>
        <p:xfrm>
          <a:off x="609600" y="1600200"/>
          <a:ext cx="71628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E5607C7-681C-4A2A-A5F6-2F60064975E9}"/>
              </a:ext>
            </a:extLst>
          </p:cNvPr>
          <p:cNvSpPr txBox="1"/>
          <p:nvPr/>
        </p:nvSpPr>
        <p:spPr>
          <a:xfrm>
            <a:off x="628649" y="6019800"/>
            <a:ext cx="8128581" cy="276999"/>
          </a:xfrm>
          <a:prstGeom prst="rect">
            <a:avLst/>
          </a:prstGeom>
          <a:noFill/>
        </p:spPr>
        <p:txBody>
          <a:bodyPr wrap="square" rtlCol="0">
            <a:spAutoFit/>
          </a:bodyPr>
          <a:lstStyle/>
          <a:p>
            <a:r>
              <a:rPr lang="en-US" sz="1200" dirty="0">
                <a:solidFill>
                  <a:schemeClr val="tx2">
                    <a:lumMod val="90000"/>
                    <a:lumOff val="10000"/>
                  </a:schemeClr>
                </a:solidFill>
                <a:latin typeface="Franklin Gothic Heavy" panose="020B0903020102020204" pitchFamily="34" charset="0"/>
              </a:rPr>
              <a:t>Source</a:t>
            </a:r>
            <a:r>
              <a:rPr lang="en-US" sz="1200" dirty="0">
                <a:solidFill>
                  <a:schemeClr val="tx2">
                    <a:lumMod val="90000"/>
                    <a:lumOff val="10000"/>
                  </a:schemeClr>
                </a:solidFill>
                <a:latin typeface="Franklin Gothic Demi Cond" panose="020B0706030402020204" pitchFamily="34" charset="0"/>
              </a:rPr>
              <a:t>: 2014-2018 American Community Survey</a:t>
            </a:r>
          </a:p>
        </p:txBody>
      </p:sp>
    </p:spTree>
    <p:extLst>
      <p:ext uri="{BB962C8B-B14F-4D97-AF65-F5344CB8AC3E}">
        <p14:creationId xmlns:p14="http://schemas.microsoft.com/office/powerpoint/2010/main" val="3851362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990600"/>
          </a:xfrm>
        </p:spPr>
        <p:txBody>
          <a:bodyPr/>
          <a:lstStyle/>
          <a:p>
            <a:r>
              <a:rPr lang="en-US" dirty="0"/>
              <a:t>Latino Student Enrollment by District </a:t>
            </a:r>
            <a:r>
              <a:rPr lang="en-US" dirty="0" smtClean="0"/>
              <a:t>with </a:t>
            </a:r>
            <a:r>
              <a:rPr lang="en-US" dirty="0"/>
              <a:t>Largest Latino </a:t>
            </a:r>
            <a:r>
              <a:rPr lang="en-US" dirty="0" smtClean="0"/>
              <a:t>Populations </a:t>
            </a:r>
            <a:r>
              <a:rPr lang="en-US" dirty="0"/>
              <a:t>(SY2019-2020)</a:t>
            </a:r>
          </a:p>
        </p:txBody>
      </p:sp>
      <p:graphicFrame>
        <p:nvGraphicFramePr>
          <p:cNvPr id="5" name="Content Placeholder 4"/>
          <p:cNvGraphicFramePr>
            <a:graphicFrameLocks noGrp="1"/>
          </p:cNvGraphicFramePr>
          <p:nvPr>
            <p:ph idx="1"/>
          </p:nvPr>
        </p:nvGraphicFramePr>
        <p:xfrm>
          <a:off x="609600" y="1600200"/>
          <a:ext cx="7162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93376" y="6119319"/>
            <a:ext cx="4727833" cy="276999"/>
          </a:xfrm>
          <a:prstGeom prst="rect">
            <a:avLst/>
          </a:prstGeom>
          <a:noFill/>
        </p:spPr>
        <p:txBody>
          <a:bodyPr wrap="none" rtlCol="0">
            <a:spAutoFit/>
          </a:bodyPr>
          <a:lstStyle/>
          <a:p>
            <a:r>
              <a:rPr lang="en-US" sz="1200" dirty="0">
                <a:latin typeface="Franklin Gothic Heavy" panose="020B0903020102020204" pitchFamily="34" charset="0"/>
              </a:rPr>
              <a:t>Source</a:t>
            </a:r>
            <a:r>
              <a:rPr lang="en-US" sz="1200" dirty="0">
                <a:latin typeface="Franklin Gothic Demi Cond" panose="020B0706030402020204" pitchFamily="34" charset="0"/>
              </a:rPr>
              <a:t>: Massachusetts Department of Elementary and Secondary Education</a:t>
            </a:r>
          </a:p>
        </p:txBody>
      </p:sp>
      <p:graphicFrame>
        <p:nvGraphicFramePr>
          <p:cNvPr id="7" name="Chart 6"/>
          <p:cNvGraphicFramePr>
            <a:graphicFrameLocks/>
          </p:cNvGraphicFramePr>
          <p:nvPr>
            <p:extLst>
              <p:ext uri="{D42A27DB-BD31-4B8C-83A1-F6EECF244321}">
                <p14:modId xmlns:p14="http://schemas.microsoft.com/office/powerpoint/2010/main" val="746192010"/>
              </p:ext>
            </p:extLst>
          </p:nvPr>
        </p:nvGraphicFramePr>
        <p:xfrm>
          <a:off x="838200" y="1752600"/>
          <a:ext cx="7315200" cy="42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52882147"/>
      </p:ext>
    </p:extLst>
  </p:cSld>
  <p:clrMapOvr>
    <a:masterClrMapping/>
  </p:clrMapOvr>
</p:sld>
</file>

<file path=ppt/theme/theme1.xml><?xml version="1.0" encoding="utf-8"?>
<a:theme xmlns:a="http://schemas.openxmlformats.org/drawingml/2006/main" name="Blank Presentatio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lank Presentation">
      <a:majorFont>
        <a:latin typeface="Arial Bold"/>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FFFFFF"/>
        </a:dk1>
        <a:lt1>
          <a:srgbClr val="FFFFFF"/>
        </a:lt1>
        <a:dk2>
          <a:srgbClr val="FFFFFF"/>
        </a:dk2>
        <a:lt2>
          <a:srgbClr val="005A8B"/>
        </a:lt2>
        <a:accent1>
          <a:srgbClr val="A0CFEB"/>
        </a:accent1>
        <a:accent2>
          <a:srgbClr val="C59217"/>
        </a:accent2>
        <a:accent3>
          <a:srgbClr val="FFFFFF"/>
        </a:accent3>
        <a:accent4>
          <a:srgbClr val="DADADA"/>
        </a:accent4>
        <a:accent5>
          <a:srgbClr val="CDE4F3"/>
        </a:accent5>
        <a:accent6>
          <a:srgbClr val="B28414"/>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AB62CFDBA57E4EBA52CBC26F7ED149" ma:contentTypeVersion="12" ma:contentTypeDescription="Create a new document." ma:contentTypeScope="" ma:versionID="fb5025a02656443c874ccc7303630739">
  <xsd:schema xmlns:xsd="http://www.w3.org/2001/XMLSchema" xmlns:xs="http://www.w3.org/2001/XMLSchema" xmlns:p="http://schemas.microsoft.com/office/2006/metadata/properties" xmlns:ns3="28c14e1b-8fe1-4cdf-bfdd-6bf747617b42" xmlns:ns4="fd9749cf-839c-45a8-be20-5da8fa856f44" targetNamespace="http://schemas.microsoft.com/office/2006/metadata/properties" ma:root="true" ma:fieldsID="5374c27ced5dbaf65e893a359b5cd632" ns3:_="" ns4:_="">
    <xsd:import namespace="28c14e1b-8fe1-4cdf-bfdd-6bf747617b42"/>
    <xsd:import namespace="fd9749cf-839c-45a8-be20-5da8fa856f4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c14e1b-8fe1-4cdf-bfdd-6bf747617b4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9749cf-839c-45a8-be20-5da8fa856f4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B3935E-2590-429B-83BB-B882F40F3E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c14e1b-8fe1-4cdf-bfdd-6bf747617b42"/>
    <ds:schemaRef ds:uri="fd9749cf-839c-45a8-be20-5da8fa856f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48D090-65E0-43F0-BC1F-273CF7BED98A}">
  <ds:schemaRefs>
    <ds:schemaRef ds:uri="http://purl.org/dc/terms/"/>
    <ds:schemaRef ds:uri="http://schemas.microsoft.com/office/2006/documentManagement/types"/>
    <ds:schemaRef ds:uri="http://purl.org/dc/dcmitype/"/>
    <ds:schemaRef ds:uri="http://schemas.microsoft.com/office/2006/metadata/properties"/>
    <ds:schemaRef ds:uri="28c14e1b-8fe1-4cdf-bfdd-6bf747617b42"/>
    <ds:schemaRef ds:uri="http://schemas.microsoft.com/office/infopath/2007/PartnerControls"/>
    <ds:schemaRef ds:uri="http://purl.org/dc/elements/1.1/"/>
    <ds:schemaRef ds:uri="http://schemas.openxmlformats.org/package/2006/metadata/core-properties"/>
    <ds:schemaRef ds:uri="fd9749cf-839c-45a8-be20-5da8fa856f44"/>
    <ds:schemaRef ds:uri="http://www.w3.org/XML/1998/namespace"/>
  </ds:schemaRefs>
</ds:datastoreItem>
</file>

<file path=customXml/itemProps3.xml><?xml version="1.0" encoding="utf-8"?>
<ds:datastoreItem xmlns:ds="http://schemas.openxmlformats.org/officeDocument/2006/customXml" ds:itemID="{6433D22F-EFEB-40E4-B722-3F59F3669B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93</TotalTime>
  <Words>798</Words>
  <Application>Microsoft Office PowerPoint</Application>
  <PresentationFormat>On-screen Show (4:3)</PresentationFormat>
  <Paragraphs>136</Paragraphs>
  <Slides>11</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Arial Bold</vt:lpstr>
      <vt:lpstr>Calibri</vt:lpstr>
      <vt:lpstr>Franklin Gothic Book</vt:lpstr>
      <vt:lpstr>Franklin Gothic Demi</vt:lpstr>
      <vt:lpstr>Franklin Gothic Demi Cond</vt:lpstr>
      <vt:lpstr>Franklin Gothic Heavy</vt:lpstr>
      <vt:lpstr>Lucida Grande</vt:lpstr>
      <vt:lpstr>Times New Roman</vt:lpstr>
      <vt:lpstr>ヒラギノ角ゴ Pro W3</vt:lpstr>
      <vt:lpstr>Blank Presentation</vt:lpstr>
      <vt:lpstr>COVID-19 and Latinos in MA  Dr. Lorna Rivera, Associate Professor &amp; Director  Dr. Phil Granberry, Senior Data Analyst  Mauricio Gastón Institute for Latino Community Development &amp; Public Policy  University of Massachusetts-Boston   April 22, 2020</vt:lpstr>
      <vt:lpstr>PowerPoint Presentation</vt:lpstr>
      <vt:lpstr>Latinos and other communities of color have disproportionate numbers of COVID-19 infections</vt:lpstr>
      <vt:lpstr>PowerPoint Presentation</vt:lpstr>
      <vt:lpstr>Over half of the state’s Latino population lives in 10 cities and towns in MA.  </vt:lpstr>
      <vt:lpstr>What are COVID-19 risk factors for Latinos? </vt:lpstr>
      <vt:lpstr>Occupational Segregation  Source: Gaston Institute Analysis. 2017 American Community Survey</vt:lpstr>
      <vt:lpstr>10 Cities With the Largest Latino Populations in Massachusetts</vt:lpstr>
      <vt:lpstr>Latino Student Enrollment by District with Largest Latino Populations (SY2019-2020)</vt:lpstr>
      <vt:lpstr>ELs’ Race and Ethnic Distribution</vt:lpstr>
      <vt:lpstr>Latino HS students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LATINOS IN THE TIME OF  COVID-19  Dr. Lorna Rivera, Associate Professor and Director  Dr. Phil Granberry, Senior Data Analyst  Mauricio Gastón Institute for Latino Community Development &amp; Public Policy  University of Massachusetts-Boston  April 22, 2020</dc:title>
  <dc:creator>fabian.torres-ardila@outlook.com</dc:creator>
  <cp:lastModifiedBy>Lorna Rivera</cp:lastModifiedBy>
  <cp:revision>8</cp:revision>
  <dcterms:created xsi:type="dcterms:W3CDTF">2020-04-22T15:34:47Z</dcterms:created>
  <dcterms:modified xsi:type="dcterms:W3CDTF">2020-04-23T13:14:34Z</dcterms:modified>
</cp:coreProperties>
</file>