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8" r:id="rId3"/>
    <p:sldId id="274" r:id="rId4"/>
    <p:sldId id="273" r:id="rId5"/>
    <p:sldId id="279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46"/>
  </p:normalViewPr>
  <p:slideViewPr>
    <p:cSldViewPr snapToGrid="0" snapToObjects="1">
      <p:cViewPr>
        <p:scale>
          <a:sx n="150" d="100"/>
          <a:sy n="150" d="100"/>
        </p:scale>
        <p:origin x="-138" y="-2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5931" y="1138136"/>
            <a:ext cx="6352163" cy="2912700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5930" y="4080017"/>
            <a:ext cx="635216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339C05-A251-5D4E-8361-368A77DF88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576"/>
            <a:ext cx="12185650" cy="686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56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9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86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4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965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2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3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2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5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0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5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2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4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6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70C2-AA0E-104A-82E9-8D0B005709C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67F9AC-80DB-D444-B41F-78562364A97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DD05F8-C9A3-D945-A8A7-CE3BEDB01DE3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0" y="-3576"/>
            <a:ext cx="12185650" cy="686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04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3A396-76AF-504E-9889-19792B4CD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5931" y="281355"/>
            <a:ext cx="6352163" cy="4529796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Voices From The Field:  Latinx Students in MA During Covid-19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0B72FF-4F7E-E248-90E9-62BB3751D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5289" y="4064909"/>
            <a:ext cx="6352163" cy="1337085"/>
          </a:xfrm>
        </p:spPr>
        <p:txBody>
          <a:bodyPr>
            <a:normAutofit/>
          </a:bodyPr>
          <a:lstStyle/>
          <a:p>
            <a:r>
              <a:rPr lang="en-US" dirty="0"/>
              <a:t>April 23rd, 2020</a:t>
            </a:r>
          </a:p>
        </p:txBody>
      </p:sp>
    </p:spTree>
    <p:extLst>
      <p:ext uri="{BB962C8B-B14F-4D97-AF65-F5344CB8AC3E}">
        <p14:creationId xmlns:p14="http://schemas.microsoft.com/office/powerpoint/2010/main" val="144374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000">
        <p14:reveal/>
      </p:transition>
    </mc:Choice>
    <mc:Fallback xmlns="">
      <p:transition spd="slow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FCDC-F4BE-4275-A4FF-BB439053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F60AA-AA76-4F45-8456-F675A40B2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Gather first-hand information about how Latinx students throughout the Commonwealth are experiencing  education during COVID-19. </a:t>
            </a:r>
          </a:p>
          <a:p>
            <a:endParaRPr lang="en-US" dirty="0"/>
          </a:p>
          <a:p>
            <a:r>
              <a:rPr lang="en-US" dirty="0"/>
              <a:t>Create a baseline of information to build equity-centered responses and approaches for early education, K-12, and higher education.</a:t>
            </a:r>
          </a:p>
          <a:p>
            <a:endParaRPr lang="en-US" dirty="0"/>
          </a:p>
          <a:p>
            <a:r>
              <a:rPr lang="en-US" dirty="0"/>
              <a:t>Build partnerships through virtual community-building opportunities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9F519-AA96-7F46-B3C2-4CFB14E00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9C01B-A316-A54E-8F04-8D9480296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826402" cy="469741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PEAS</a:t>
            </a:r>
            <a:r>
              <a:rPr lang="en-US" dirty="0"/>
              <a:t> is a state-wide collaborative that unites multiple systems and sectors around community, policy, and practitioner-centered solutions to address educational inequities for Latinx students in Massachusetts.</a:t>
            </a:r>
          </a:p>
          <a:p>
            <a:r>
              <a:rPr lang="en-US" b="1" dirty="0"/>
              <a:t>VISION: </a:t>
            </a:r>
            <a:r>
              <a:rPr lang="en-US" dirty="0"/>
              <a:t>Equity, Accountability and Racial Justice for all Latinx students in Massachusetts</a:t>
            </a:r>
          </a:p>
          <a:p>
            <a:r>
              <a:rPr lang="en-US" b="1" dirty="0"/>
              <a:t>MISSION: </a:t>
            </a:r>
            <a:r>
              <a:rPr lang="en-US" dirty="0"/>
              <a:t>To work toward equitable and accountable education systems, institutions, and leadership to ensure the success of all Latinx students.</a:t>
            </a:r>
          </a:p>
          <a:p>
            <a:r>
              <a:rPr lang="en-US" b="1" dirty="0"/>
              <a:t>GOALS: </a:t>
            </a:r>
            <a:r>
              <a:rPr lang="en-US" dirty="0"/>
              <a:t>Centering the Latinx student experience to shape, unite, and guide systemic change through research, convenings, trainings, informing policy-makers and partnerships with agencies and community leaders.</a:t>
            </a:r>
          </a:p>
          <a:p>
            <a:r>
              <a:rPr lang="en-US" b="1" dirty="0"/>
              <a:t>STRUCTURE: </a:t>
            </a:r>
            <a:r>
              <a:rPr lang="en-US" dirty="0"/>
              <a:t>The initiative is housed at WSU-Latino Education Institute. We are seeking partners and allies to actively involve in this work.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8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21D98-E20C-AE4E-82E3-74DCBBBB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PEAS Steering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AF0B4-429E-D440-8411-9C68E9554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2160589"/>
            <a:ext cx="9456481" cy="425906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Kelsey </a:t>
            </a:r>
            <a:r>
              <a:rPr lang="en-US" b="1" dirty="0" err="1"/>
              <a:t>Barowich</a:t>
            </a:r>
            <a:r>
              <a:rPr lang="en-US" dirty="0"/>
              <a:t>/American Student Assistance; </a:t>
            </a:r>
          </a:p>
          <a:p>
            <a:pPr marL="0" indent="0">
              <a:buNone/>
            </a:pPr>
            <a:r>
              <a:rPr lang="en-US" b="1" dirty="0"/>
              <a:t>Melissa Colón</a:t>
            </a:r>
            <a:r>
              <a:rPr lang="en-US" dirty="0"/>
              <a:t>, PhD | Sociology Faculty | Bunker Hill Community College; </a:t>
            </a:r>
          </a:p>
          <a:p>
            <a:pPr marL="0" indent="0">
              <a:buNone/>
            </a:pPr>
            <a:r>
              <a:rPr lang="en-US" b="1" dirty="0" err="1"/>
              <a:t>Nyal</a:t>
            </a:r>
            <a:r>
              <a:rPr lang="en-US" b="1" dirty="0"/>
              <a:t> Francisco Fuentes </a:t>
            </a:r>
            <a:r>
              <a:rPr lang="en-US" dirty="0"/>
              <a:t>| College and Career Readiness Coordinator | Massachusetts Department of Elementary and Secondary Education; </a:t>
            </a:r>
          </a:p>
          <a:p>
            <a:pPr marL="0" indent="0">
              <a:buNone/>
            </a:pPr>
            <a:r>
              <a:rPr lang="en-US" b="1" dirty="0"/>
              <a:t>Mary Jo Marion </a:t>
            </a:r>
            <a:r>
              <a:rPr lang="en-US" dirty="0"/>
              <a:t>| Assistant Vice President for Urban Affairs | Worcester State University; </a:t>
            </a:r>
          </a:p>
          <a:p>
            <a:pPr marL="0" indent="0">
              <a:buNone/>
            </a:pPr>
            <a:r>
              <a:rPr lang="en-US" b="1" dirty="0"/>
              <a:t>Cynthia K. Orellana </a:t>
            </a:r>
            <a:r>
              <a:rPr lang="en-US" dirty="0"/>
              <a:t>| Director, Office of Community Partnerships | University of Massachusetts Boston; </a:t>
            </a:r>
          </a:p>
          <a:p>
            <a:pPr marL="0" indent="0">
              <a:buNone/>
            </a:pPr>
            <a:r>
              <a:rPr lang="en-US" b="1" dirty="0"/>
              <a:t>Elena Quiroz-</a:t>
            </a:r>
            <a:r>
              <a:rPr lang="en-US" b="1" dirty="0" err="1"/>
              <a:t>Livanis</a:t>
            </a:r>
            <a:r>
              <a:rPr lang="en-US" b="1" dirty="0"/>
              <a:t> </a:t>
            </a:r>
            <a:r>
              <a:rPr lang="en-US" dirty="0"/>
              <a:t>| Chief of Staff | Assistant Commissioner for Academic Policy and Student Success | Massachusetts Department of Higher Education; </a:t>
            </a:r>
          </a:p>
          <a:p>
            <a:pPr marL="0" indent="0">
              <a:buNone/>
            </a:pPr>
            <a:r>
              <a:rPr lang="en-US" b="1" dirty="0"/>
              <a:t>Lorna Rivera</a:t>
            </a:r>
            <a:r>
              <a:rPr lang="en-US" dirty="0"/>
              <a:t>, PhD | Director, Mauricio Gastón Institute for Latino Community Development and Public Policy | University of Massachusetts, Boston; </a:t>
            </a:r>
          </a:p>
          <a:p>
            <a:pPr marL="0" indent="0">
              <a:buNone/>
            </a:pPr>
            <a:r>
              <a:rPr lang="en-US" b="1" dirty="0"/>
              <a:t>Marta T. Rosa </a:t>
            </a:r>
            <a:r>
              <a:rPr lang="en-US" dirty="0"/>
              <a:t>| President | MTR Consulting Services; </a:t>
            </a:r>
          </a:p>
          <a:p>
            <a:pPr marL="0" indent="0">
              <a:buNone/>
            </a:pPr>
            <a:r>
              <a:rPr lang="en-US" b="1" dirty="0"/>
              <a:t>Fabián Torres-Ardila</a:t>
            </a:r>
            <a:r>
              <a:rPr lang="en-US" dirty="0"/>
              <a:t>, PhD | Associate Director, Mauricio Gastón Institute for Latino Community Development and Public Policy | University of Massachusetts, Boston; </a:t>
            </a:r>
          </a:p>
          <a:p>
            <a:pPr marL="0" indent="0">
              <a:buNone/>
            </a:pPr>
            <a:r>
              <a:rPr lang="en-US" b="1" dirty="0"/>
              <a:t>Carmen N. </a:t>
            </a:r>
            <a:r>
              <a:rPr lang="en-US" b="1" dirty="0" err="1"/>
              <a:t>Veloria</a:t>
            </a:r>
            <a:r>
              <a:rPr lang="en-US" dirty="0"/>
              <a:t>, PhD | American Student Assistance | Community Relations Advisor.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6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6077-92BC-AA43-8D92-76064E872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EB08FD-0910-454F-98E9-0E538CC63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58533"/>
              </p:ext>
            </p:extLst>
          </p:nvPr>
        </p:nvGraphicFramePr>
        <p:xfrm>
          <a:off x="911668" y="1237957"/>
          <a:ext cx="7808018" cy="594596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14486">
                  <a:extLst>
                    <a:ext uri="{9D8B030D-6E8A-4147-A177-3AD203B41FA5}">
                      <a16:colId xmlns:a16="http://schemas.microsoft.com/office/drawing/2014/main" val="195170286"/>
                    </a:ext>
                  </a:extLst>
                </a:gridCol>
                <a:gridCol w="5193532">
                  <a:extLst>
                    <a:ext uri="{9D8B030D-6E8A-4147-A177-3AD203B41FA5}">
                      <a16:colId xmlns:a16="http://schemas.microsoft.com/office/drawing/2014/main" val="1555007035"/>
                    </a:ext>
                  </a:extLst>
                </a:gridCol>
              </a:tblGrid>
              <a:tr h="928420">
                <a:tc>
                  <a:txBody>
                    <a:bodyPr/>
                    <a:lstStyle/>
                    <a:p>
                      <a:r>
                        <a:rPr lang="en-US" sz="1800" b="0" i="0" kern="1200" baseline="0" dirty="0">
                          <a:effectLst/>
                        </a:rPr>
                        <a:t>Welcome:</a:t>
                      </a:r>
                      <a:endParaRPr lang="en-US" b="0" i="0" baseline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baseline="0" dirty="0">
                          <a:effectLst/>
                        </a:rPr>
                        <a:t>Mary Jo Marion, AVP Urban Affairs and Latino Education Institute |Worcester State University </a:t>
                      </a:r>
                      <a:endParaRPr lang="en-US" b="0" i="0" baseline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8088484"/>
                  </a:ext>
                </a:extLst>
              </a:tr>
              <a:tr h="2122807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Data Overview: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Lorna Rivera,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Director, Mauricio Gastón Institute for Latino Community Development and Public Policy | University of Massachusetts, Boston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Carmen </a:t>
                      </a:r>
                      <a:r>
                        <a:rPr lang="en-US" sz="1800" kern="1200" dirty="0" err="1">
                          <a:effectLst/>
                        </a:rPr>
                        <a:t>Veloria|Community</a:t>
                      </a:r>
                      <a:r>
                        <a:rPr lang="en-US" sz="1800" kern="1200" dirty="0">
                          <a:effectLst/>
                        </a:rPr>
                        <a:t> Relations </a:t>
                      </a:r>
                      <a:r>
                        <a:rPr lang="en-US" sz="1800" kern="1200" dirty="0" err="1">
                          <a:effectLst/>
                        </a:rPr>
                        <a:t>Advisor|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American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Student Assistance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7192726"/>
                  </a:ext>
                </a:extLst>
              </a:tr>
              <a:tr h="964912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Voices From the Field: </a:t>
                      </a:r>
                    </a:p>
                    <a:p>
                      <a:endParaRPr lang="en-US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30 Minutes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Marta Rosa, Facilitator, </a:t>
                      </a:r>
                      <a:br>
                        <a:rPr lang="en-US" dirty="0"/>
                      </a:b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President | MTR Consulting Services</a:t>
                      </a:r>
                      <a:r>
                        <a:rPr lang="en-US" dirty="0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75720"/>
                  </a:ext>
                </a:extLst>
              </a:tr>
              <a:tr h="964912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Open Forum:</a:t>
                      </a:r>
                    </a:p>
                    <a:p>
                      <a:endParaRPr lang="en-US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30 Minutes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Melissa Colon, Faculty Member, Department of Sociology |Bunker Hill Community College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0571786"/>
                  </a:ext>
                </a:extLst>
              </a:tr>
              <a:tr h="964912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Close: 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Cynthia Orellana,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Director, Office of Community Partnerships |University of Massachusetts Boston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4696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0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000">
        <p14:reveal/>
      </p:transition>
    </mc:Choice>
    <mc:Fallback xmlns="">
      <p:transition spd="slow" advClick="0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E79C-7801-EB4F-932F-986542A75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From The Field </a:t>
            </a:r>
            <a:br>
              <a:rPr lang="en-US" dirty="0"/>
            </a:br>
            <a:r>
              <a:rPr lang="en-US" dirty="0"/>
              <a:t>Marta Rosa, Facilitator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10BA4-895D-2444-B3E7-FBF6EE38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err="1"/>
              <a:t>Almi</a:t>
            </a:r>
            <a:r>
              <a:rPr lang="en-US" dirty="0"/>
              <a:t> Abeyta, Superintendent, Chelsea Public Schools</a:t>
            </a:r>
          </a:p>
          <a:p>
            <a:r>
              <a:rPr lang="en-US" dirty="0"/>
              <a:t>Melisa Alves, Director of Career Services and Advising at Fitchburg State </a:t>
            </a:r>
          </a:p>
          <a:p>
            <a:r>
              <a:rPr lang="en-US" dirty="0"/>
              <a:t>Caleb Encarnacion, Public School Teacher and Youth Development Coordinator, Worcester  </a:t>
            </a:r>
          </a:p>
          <a:p>
            <a:r>
              <a:rPr lang="en-US" dirty="0"/>
              <a:t>Rosemary Hernandez, Regional Director, Clarendon Early Education Services, Springfield </a:t>
            </a:r>
          </a:p>
          <a:p>
            <a:r>
              <a:rPr lang="en-US" dirty="0"/>
              <a:t>Celina Miranda, Executive Director, Hyde Square Task Force, Boston</a:t>
            </a:r>
          </a:p>
          <a:p>
            <a:r>
              <a:rPr lang="en-US" dirty="0"/>
              <a:t>Evelyn Reyes, High School Student, Boston</a:t>
            </a:r>
          </a:p>
          <a:p>
            <a:r>
              <a:rPr lang="en-US" dirty="0"/>
              <a:t>Michelle Salazar, High School Student, Worcester </a:t>
            </a:r>
          </a:p>
          <a:p>
            <a:r>
              <a:rPr lang="en-US" dirty="0"/>
              <a:t>Bianca Vazquez </a:t>
            </a:r>
            <a:r>
              <a:rPr lang="en-US" dirty="0" err="1"/>
              <a:t>Toness</a:t>
            </a:r>
            <a:r>
              <a:rPr lang="en-US" dirty="0"/>
              <a:t>, Reporter, Boston Globe </a:t>
            </a:r>
          </a:p>
          <a:p>
            <a:pPr marL="0" indent="0">
              <a:buNone/>
            </a:pP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06195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>
        <p14:reveal/>
      </p:transition>
    </mc:Choice>
    <mc:Fallback xmlns="">
      <p:transition spd="slow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{E4DEC95C-1E36-6F46-98E6-6A1EBB5D8E6A}tf10001060</Template>
  <TotalTime>395</TotalTime>
  <Words>566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     Voices From The Field:  Latinx Students in MA During Covid-19  </vt:lpstr>
      <vt:lpstr>Goals</vt:lpstr>
      <vt:lpstr>What is PEAS</vt:lpstr>
      <vt:lpstr>PEAS Steering Committee</vt:lpstr>
      <vt:lpstr> Agenda</vt:lpstr>
      <vt:lpstr>Voice From The Field  Marta Rosa, Facilitator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Marion, Mary Jo</cp:lastModifiedBy>
  <cp:revision>68</cp:revision>
  <dcterms:created xsi:type="dcterms:W3CDTF">2019-10-02T17:48:55Z</dcterms:created>
  <dcterms:modified xsi:type="dcterms:W3CDTF">2020-04-23T16:15:58Z</dcterms:modified>
</cp:coreProperties>
</file>